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0" r:id="rId5"/>
    <p:sldId id="264" r:id="rId6"/>
    <p:sldId id="267"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E8A1-AD87-4133-A597-2857A72A8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8C6162A2-0357-425D-A7C7-B089F2B19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FBFE9301-677A-4245-9B42-2FBA12D40E77}"/>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5" name="Footer Placeholder 4">
            <a:extLst>
              <a:ext uri="{FF2B5EF4-FFF2-40B4-BE49-F238E27FC236}">
                <a16:creationId xmlns:a16="http://schemas.microsoft.com/office/drawing/2014/main" id="{F984B477-CC27-480B-9E25-B491B737BD09}"/>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2D75953-837B-4966-A8CE-48BBC9DB4AD0}"/>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225647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7614-97FF-469B-92C8-96FBA8453433}"/>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2098DD25-1E6A-4B9E-87CB-6B906BFE47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BF2B3D2-8AF5-4AB2-B122-1D5EA6EB123A}"/>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5" name="Footer Placeholder 4">
            <a:extLst>
              <a:ext uri="{FF2B5EF4-FFF2-40B4-BE49-F238E27FC236}">
                <a16:creationId xmlns:a16="http://schemas.microsoft.com/office/drawing/2014/main" id="{8F055DA4-BED2-49C3-A827-41B6D26AF4AF}"/>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9D3BA85-6F92-42EC-A043-93052AC14739}"/>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88831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950A8-B10E-464B-B93B-460E2EA48F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56C8BB1C-A677-4354-A3EE-D9669254A2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566043A-5867-4768-98EB-D790B683571D}"/>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5" name="Footer Placeholder 4">
            <a:extLst>
              <a:ext uri="{FF2B5EF4-FFF2-40B4-BE49-F238E27FC236}">
                <a16:creationId xmlns:a16="http://schemas.microsoft.com/office/drawing/2014/main" id="{ADC481D0-79D3-4C35-A4CB-2CC4AE6EDA5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4634195-2D68-4760-84F0-E59A87E6C0B9}"/>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202971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9C81A-A9B5-41AE-BABF-2BF41E3282CB}"/>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972E51B-7620-4105-9454-FAAA7A46D2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5B5AC4E4-1237-4827-8C41-8382A82E411D}"/>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5" name="Footer Placeholder 4">
            <a:extLst>
              <a:ext uri="{FF2B5EF4-FFF2-40B4-BE49-F238E27FC236}">
                <a16:creationId xmlns:a16="http://schemas.microsoft.com/office/drawing/2014/main" id="{7332820C-90AE-4871-A8F8-9448AA50361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A8AA5CB-C00F-4FA2-AC26-7BA0F3A23886}"/>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02927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AEBE-4B90-499B-B5A8-C321C30C06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41EB22F7-A3E7-4626-BF82-5434FCFA0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8E42B3-F00F-4ACD-895A-EB1D87C3663D}"/>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5" name="Footer Placeholder 4">
            <a:extLst>
              <a:ext uri="{FF2B5EF4-FFF2-40B4-BE49-F238E27FC236}">
                <a16:creationId xmlns:a16="http://schemas.microsoft.com/office/drawing/2014/main" id="{169CBC5A-777D-4259-9392-B6611F2630D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53A4577-1BCD-4395-A126-05794547FFA1}"/>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51148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96E7-1FCE-4082-BE98-C9A9EFC89340}"/>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1C81AE50-F790-4121-8F40-8B1AA5CF57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2227F382-36A8-417C-8FD6-7E1FFC242E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BC70D25C-92CD-479F-A8EA-A32CCDD6E330}"/>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6" name="Footer Placeholder 5">
            <a:extLst>
              <a:ext uri="{FF2B5EF4-FFF2-40B4-BE49-F238E27FC236}">
                <a16:creationId xmlns:a16="http://schemas.microsoft.com/office/drawing/2014/main" id="{B5C2EE24-05DD-4168-9C34-D492B0A312BA}"/>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77CE0D56-387E-484A-AB03-D0522F6FDAF2}"/>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67029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3DC8-9E53-403E-A634-E0ECF0D0AE8A}"/>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7545CEF3-2C3A-4DA9-9FBF-92A1F79741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4E08FA-6608-40E5-9DB7-0D03649A31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F265F182-117E-4940-9285-4986655D0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50C8FC-54BD-4BFC-80B9-0F893E345B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73DD97E5-DECC-457C-904B-839AD827626A}"/>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8" name="Footer Placeholder 7">
            <a:extLst>
              <a:ext uri="{FF2B5EF4-FFF2-40B4-BE49-F238E27FC236}">
                <a16:creationId xmlns:a16="http://schemas.microsoft.com/office/drawing/2014/main" id="{DCEA9DF6-B3E1-4784-ADD4-4C8893D8B4E6}"/>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154126F9-8EF0-4590-97E8-F4BA73400062}"/>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147813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C5EB-1DE5-4EE4-90C6-B8103454C730}"/>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108875F0-1F01-4A9E-AF36-65D4229C0797}"/>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4" name="Footer Placeholder 3">
            <a:extLst>
              <a:ext uri="{FF2B5EF4-FFF2-40B4-BE49-F238E27FC236}">
                <a16:creationId xmlns:a16="http://schemas.microsoft.com/office/drawing/2014/main" id="{C6D3ED60-56A3-4DAE-901F-7F46397401D3}"/>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3D8657A9-8003-4EEA-A9E9-4C14B6E6A0EE}"/>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131411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DA0718-781B-43BA-8E30-62EC286AF2DF}"/>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3" name="Footer Placeholder 2">
            <a:extLst>
              <a:ext uri="{FF2B5EF4-FFF2-40B4-BE49-F238E27FC236}">
                <a16:creationId xmlns:a16="http://schemas.microsoft.com/office/drawing/2014/main" id="{58ED408D-54BE-4D40-812A-F193EF2B19B7}"/>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02320B31-AAE0-4609-905C-F71C21AAE7D1}"/>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42187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C5E1F-7E11-47A4-B796-1378CF8F5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BBA37942-87B8-4CF9-880B-B354AF65F1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3A6325E9-9F08-4D01-8C15-55C61547E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E40B42-83C2-4DFF-A857-659645073FE9}"/>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6" name="Footer Placeholder 5">
            <a:extLst>
              <a:ext uri="{FF2B5EF4-FFF2-40B4-BE49-F238E27FC236}">
                <a16:creationId xmlns:a16="http://schemas.microsoft.com/office/drawing/2014/main" id="{761DA121-DC43-4190-9E43-1C5FDBA0EE9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857F228A-72C2-449E-BD96-B3F2B70F0E2C}"/>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211872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1EC3-06BA-4E31-9AFF-D758640E6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58B1DDE8-6E94-4F43-BF3F-8B06CF2D4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3093B2EB-9F37-4BFB-AEF5-E49EF9EC8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D139B0-2058-4CFC-8B70-91B8FC3D240F}"/>
              </a:ext>
            </a:extLst>
          </p:cNvPr>
          <p:cNvSpPr>
            <a:spLocks noGrp="1"/>
          </p:cNvSpPr>
          <p:nvPr>
            <p:ph type="dt" sz="half" idx="10"/>
          </p:nvPr>
        </p:nvSpPr>
        <p:spPr/>
        <p:txBody>
          <a:bodyPr/>
          <a:lstStyle/>
          <a:p>
            <a:fld id="{0037AEF6-3A0D-4B93-AA0F-4F111194E9C9}" type="datetimeFigureOut">
              <a:rPr lang="en-SG" smtClean="0"/>
              <a:t>19/5/2020</a:t>
            </a:fld>
            <a:endParaRPr lang="en-SG"/>
          </a:p>
        </p:txBody>
      </p:sp>
      <p:sp>
        <p:nvSpPr>
          <p:cNvPr id="6" name="Footer Placeholder 5">
            <a:extLst>
              <a:ext uri="{FF2B5EF4-FFF2-40B4-BE49-F238E27FC236}">
                <a16:creationId xmlns:a16="http://schemas.microsoft.com/office/drawing/2014/main" id="{A08B716C-2D1E-45F6-BCDD-811CFDFCBD8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47DF372E-A993-4F7A-8C7C-FC2A9F5BA42B}"/>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7442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DEE2E-EF69-48B4-99F2-B202A818EF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D2853222-F9C2-482B-B609-FB31436AB6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F89EC06-8E83-4AED-8ABC-6AF922C36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7AEF6-3A0D-4B93-AA0F-4F111194E9C9}" type="datetimeFigureOut">
              <a:rPr lang="en-SG" smtClean="0"/>
              <a:t>19/5/2020</a:t>
            </a:fld>
            <a:endParaRPr lang="en-SG"/>
          </a:p>
        </p:txBody>
      </p:sp>
      <p:sp>
        <p:nvSpPr>
          <p:cNvPr id="5" name="Footer Placeholder 4">
            <a:extLst>
              <a:ext uri="{FF2B5EF4-FFF2-40B4-BE49-F238E27FC236}">
                <a16:creationId xmlns:a16="http://schemas.microsoft.com/office/drawing/2014/main" id="{AFED0758-7C7F-4CD9-9AB0-E34397B8E7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DFC0F072-707D-40B3-B6AB-314F2BA6E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C7E2E-9080-4189-999F-3F8030557332}" type="slidenum">
              <a:rPr lang="en-SG" smtClean="0"/>
              <a:t>‹#›</a:t>
            </a:fld>
            <a:endParaRPr lang="en-SG"/>
          </a:p>
        </p:txBody>
      </p:sp>
    </p:spTree>
    <p:extLst>
      <p:ext uri="{BB962C8B-B14F-4D97-AF65-F5344CB8AC3E}">
        <p14:creationId xmlns:p14="http://schemas.microsoft.com/office/powerpoint/2010/main" val="2952919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vents.vtools.ieee.org/" TargetMode="External"/><Relationship Id="rId2" Type="http://schemas.openxmlformats.org/officeDocument/2006/relationships/hyperlink" Target="https://officers.vtools.ieee.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BD41D4-7474-4712-842A-88BFC0327013}"/>
              </a:ext>
            </a:extLst>
          </p:cNvPr>
          <p:cNvSpPr txBox="1"/>
          <p:nvPr/>
        </p:nvSpPr>
        <p:spPr>
          <a:xfrm>
            <a:off x="399325" y="341452"/>
            <a:ext cx="11267955" cy="6063198"/>
          </a:xfrm>
          <a:prstGeom prst="rect">
            <a:avLst/>
          </a:prstGeom>
          <a:noFill/>
        </p:spPr>
        <p:txBody>
          <a:bodyPr wrap="square" rtlCol="0">
            <a:spAutoFit/>
          </a:bodyPr>
          <a:lstStyle/>
          <a:p>
            <a:r>
              <a:rPr lang="en-SG" sz="2800" b="1" dirty="0"/>
              <a:t>EPS Student Chapter Activity Report</a:t>
            </a:r>
            <a:endParaRPr lang="en-SG" sz="2800" dirty="0"/>
          </a:p>
          <a:p>
            <a:endParaRPr lang="en-SG" dirty="0"/>
          </a:p>
          <a:p>
            <a:r>
              <a:rPr lang="en-SG" dirty="0"/>
              <a:t>Each EPS student chapter is required to submit reports on its activities and election of new members of the chapter Executive Committee (Exco) to both IEEE and EPS, separately. A chapter may be considered inactive if it does not hold at least two technical meetings per year or fail to report its meetings and new Exco to IEEE and EPS. Chapters that have not reported for 3 years or more may be considered for dissolution by IEEE. </a:t>
            </a:r>
          </a:p>
          <a:p>
            <a:endParaRPr lang="en-SG" dirty="0"/>
          </a:p>
          <a:p>
            <a:r>
              <a:rPr lang="en-SG" dirty="0"/>
              <a:t>Every year, each EPS student chapter Exco should make arrangements for the formation of a new Exco to take over. The incumbent Chapter Chair should report the name and email addresses of any new Chair or Advisor, if any, to IEEE using </a:t>
            </a:r>
            <a:r>
              <a:rPr lang="en-SG" b="1" dirty="0" err="1"/>
              <a:t>vTools</a:t>
            </a:r>
            <a:r>
              <a:rPr lang="en-SG" b="1" dirty="0"/>
              <a:t> Officer Reporting</a:t>
            </a:r>
            <a:r>
              <a:rPr lang="en-SG" dirty="0"/>
              <a:t> (</a:t>
            </a:r>
            <a:r>
              <a:rPr lang="en-SG" dirty="0">
                <a:hlinkClick r:id="rId2"/>
              </a:rPr>
              <a:t>https://officers.vtools.ieee.org/</a:t>
            </a:r>
            <a:r>
              <a:rPr lang="en-SG" dirty="0"/>
              <a:t>) as soon as possible.</a:t>
            </a:r>
          </a:p>
          <a:p>
            <a:endParaRPr lang="en-SG" dirty="0"/>
          </a:p>
          <a:p>
            <a:r>
              <a:rPr lang="en-SG" dirty="0"/>
              <a:t>Activities/events are categorized as Administrative, Professional, Technical, Non-Technical and Humanitarian. Every event should be scheduled using </a:t>
            </a:r>
            <a:r>
              <a:rPr lang="en-SG" b="1" dirty="0" err="1"/>
              <a:t>vTools</a:t>
            </a:r>
            <a:r>
              <a:rPr lang="en-SG" b="1" dirty="0"/>
              <a:t> Events </a:t>
            </a:r>
            <a:r>
              <a:rPr lang="en-SG" dirty="0"/>
              <a:t>(</a:t>
            </a:r>
            <a:r>
              <a:rPr lang="en-SG" dirty="0">
                <a:hlinkClick r:id="rId3"/>
              </a:rPr>
              <a:t>https://events.vtools.ieee.org/</a:t>
            </a:r>
            <a:r>
              <a:rPr lang="en-SG" dirty="0"/>
              <a:t>) as soon as possible after details of the event have been finalised. After the event, the L31 report on it should be submitted by searching for the event using </a:t>
            </a:r>
            <a:r>
              <a:rPr lang="en-SG" b="1" dirty="0" err="1"/>
              <a:t>vTools</a:t>
            </a:r>
            <a:r>
              <a:rPr lang="en-SG" b="1" dirty="0"/>
              <a:t> Events </a:t>
            </a:r>
            <a:r>
              <a:rPr lang="en-SG" dirty="0"/>
              <a:t>and filing the attendance report directly online. </a:t>
            </a:r>
          </a:p>
          <a:p>
            <a:endParaRPr lang="en-SG" dirty="0"/>
          </a:p>
          <a:p>
            <a:r>
              <a:rPr lang="en-SG" dirty="0"/>
              <a:t>Activity reports to EPS should be done using this template. All activities held during the calendar year as well as members of the Exco should be reported. Where possible, captioned photographs should be included in the reports. If more activities are to be reported please add as many template pages as required. For those activities which are subsidized by funds from EPS, please attach a financial report for each activity, duly endorsed by the Chapter Advisor.</a:t>
            </a:r>
          </a:p>
          <a:p>
            <a:pPr algn="r"/>
            <a:r>
              <a:rPr lang="en-SG" dirty="0"/>
              <a:t>Version Date: May 20, 2020</a:t>
            </a:r>
          </a:p>
        </p:txBody>
      </p:sp>
    </p:spTree>
    <p:extLst>
      <p:ext uri="{BB962C8B-B14F-4D97-AF65-F5344CB8AC3E}">
        <p14:creationId xmlns:p14="http://schemas.microsoft.com/office/powerpoint/2010/main" val="52914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AA9E-A49F-4783-BEA4-1D8A25B31064}"/>
              </a:ext>
            </a:extLst>
          </p:cNvPr>
          <p:cNvSpPr>
            <a:spLocks noGrp="1"/>
          </p:cNvSpPr>
          <p:nvPr>
            <p:ph type="ctrTitle"/>
          </p:nvPr>
        </p:nvSpPr>
        <p:spPr>
          <a:xfrm>
            <a:off x="1524000" y="457201"/>
            <a:ext cx="9144000" cy="943336"/>
          </a:xfrm>
        </p:spPr>
        <p:txBody>
          <a:bodyPr>
            <a:normAutofit/>
          </a:bodyPr>
          <a:lstStyle/>
          <a:p>
            <a:r>
              <a:rPr lang="en-SG" sz="4400" b="1" dirty="0">
                <a:latin typeface="+mn-lt"/>
              </a:rPr>
              <a:t>EPS Student Chapter Activities Report</a:t>
            </a:r>
            <a:endParaRPr lang="en-SG" dirty="0"/>
          </a:p>
        </p:txBody>
      </p:sp>
      <p:sp>
        <p:nvSpPr>
          <p:cNvPr id="3" name="Subtitle 2">
            <a:extLst>
              <a:ext uri="{FF2B5EF4-FFF2-40B4-BE49-F238E27FC236}">
                <a16:creationId xmlns:a16="http://schemas.microsoft.com/office/drawing/2014/main" id="{E858DC66-601F-4074-9DEE-60DE49332274}"/>
              </a:ext>
            </a:extLst>
          </p:cNvPr>
          <p:cNvSpPr>
            <a:spLocks noGrp="1"/>
          </p:cNvSpPr>
          <p:nvPr>
            <p:ph type="subTitle" idx="1"/>
          </p:nvPr>
        </p:nvSpPr>
        <p:spPr>
          <a:xfrm>
            <a:off x="787078" y="1608881"/>
            <a:ext cx="10608198" cy="4595149"/>
          </a:xfrm>
        </p:spPr>
        <p:txBody>
          <a:bodyPr>
            <a:normAutofit/>
          </a:bodyPr>
          <a:lstStyle/>
          <a:p>
            <a:pPr algn="l"/>
            <a:r>
              <a:rPr lang="en-SG" b="1" dirty="0"/>
              <a:t>Student Chapter Name:</a:t>
            </a:r>
          </a:p>
          <a:p>
            <a:pPr algn="l"/>
            <a:r>
              <a:rPr lang="en-SG" b="1" dirty="0"/>
              <a:t>Student Chapter Code:</a:t>
            </a:r>
          </a:p>
          <a:p>
            <a:pPr algn="l"/>
            <a:r>
              <a:rPr lang="en-SG" b="1" dirty="0"/>
              <a:t>Submitter’s Name:</a:t>
            </a:r>
          </a:p>
          <a:p>
            <a:pPr algn="l"/>
            <a:r>
              <a:rPr lang="en-SG" b="1" dirty="0"/>
              <a:t>Submitter’s Email:</a:t>
            </a:r>
          </a:p>
          <a:p>
            <a:pPr algn="l"/>
            <a:r>
              <a:rPr lang="en-SG" b="1" dirty="0"/>
              <a:t>Chapter Faculty Advisor: </a:t>
            </a:r>
          </a:p>
          <a:p>
            <a:pPr algn="l"/>
            <a:r>
              <a:rPr lang="en-SG" b="1" dirty="0"/>
              <a:t>Chapter Faculty Advisor Email:</a:t>
            </a:r>
          </a:p>
          <a:p>
            <a:pPr algn="l"/>
            <a:r>
              <a:rPr lang="en-SG" b="1" dirty="0"/>
              <a:t>IEEE Section:</a:t>
            </a:r>
          </a:p>
          <a:p>
            <a:pPr algn="l"/>
            <a:r>
              <a:rPr lang="en-SG" b="1" dirty="0"/>
              <a:t>IEEE Region Number:</a:t>
            </a:r>
          </a:p>
          <a:p>
            <a:pPr algn="l"/>
            <a:r>
              <a:rPr lang="en-SG" b="1" dirty="0"/>
              <a:t>Date submitted:</a:t>
            </a:r>
          </a:p>
        </p:txBody>
      </p:sp>
    </p:spTree>
    <p:extLst>
      <p:ext uri="{BB962C8B-B14F-4D97-AF65-F5344CB8AC3E}">
        <p14:creationId xmlns:p14="http://schemas.microsoft.com/office/powerpoint/2010/main" val="174770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AA9E-A49F-4783-BEA4-1D8A25B31064}"/>
              </a:ext>
            </a:extLst>
          </p:cNvPr>
          <p:cNvSpPr>
            <a:spLocks noGrp="1"/>
          </p:cNvSpPr>
          <p:nvPr>
            <p:ph type="ctrTitle"/>
          </p:nvPr>
        </p:nvSpPr>
        <p:spPr>
          <a:xfrm>
            <a:off x="1524000" y="457201"/>
            <a:ext cx="9144000" cy="943336"/>
          </a:xfrm>
        </p:spPr>
        <p:txBody>
          <a:bodyPr>
            <a:normAutofit/>
          </a:bodyPr>
          <a:lstStyle/>
          <a:p>
            <a:r>
              <a:rPr lang="en-SG" sz="4400" b="1" dirty="0">
                <a:latin typeface="+mn-lt"/>
              </a:rPr>
              <a:t>Student Chapter Executive Committee</a:t>
            </a:r>
            <a:endParaRPr lang="en-SG" dirty="0"/>
          </a:p>
        </p:txBody>
      </p:sp>
      <p:graphicFrame>
        <p:nvGraphicFramePr>
          <p:cNvPr id="6" name="Table 5">
            <a:extLst>
              <a:ext uri="{FF2B5EF4-FFF2-40B4-BE49-F238E27FC236}">
                <a16:creationId xmlns:a16="http://schemas.microsoft.com/office/drawing/2014/main" id="{7BB5A49D-8C88-476A-A39F-64A107C1BD4A}"/>
              </a:ext>
            </a:extLst>
          </p:cNvPr>
          <p:cNvGraphicFramePr>
            <a:graphicFrameLocks noGrp="1"/>
          </p:cNvGraphicFramePr>
          <p:nvPr>
            <p:extLst>
              <p:ext uri="{D42A27DB-BD31-4B8C-83A1-F6EECF244321}">
                <p14:modId xmlns:p14="http://schemas.microsoft.com/office/powerpoint/2010/main" val="1476465070"/>
              </p:ext>
            </p:extLst>
          </p:nvPr>
        </p:nvGraphicFramePr>
        <p:xfrm>
          <a:off x="901134" y="2295513"/>
          <a:ext cx="10389970" cy="3048000"/>
        </p:xfrm>
        <a:graphic>
          <a:graphicData uri="http://schemas.openxmlformats.org/drawingml/2006/table">
            <a:tbl>
              <a:tblPr firstRow="1" firstCol="1" bandRow="1">
                <a:tableStyleId>{5C22544A-7EE6-4342-B048-85BDC9FD1C3A}</a:tableStyleId>
              </a:tblPr>
              <a:tblGrid>
                <a:gridCol w="1610353">
                  <a:extLst>
                    <a:ext uri="{9D8B030D-6E8A-4147-A177-3AD203B41FA5}">
                      <a16:colId xmlns:a16="http://schemas.microsoft.com/office/drawing/2014/main" val="504624559"/>
                    </a:ext>
                  </a:extLst>
                </a:gridCol>
                <a:gridCol w="862533">
                  <a:extLst>
                    <a:ext uri="{9D8B030D-6E8A-4147-A177-3AD203B41FA5}">
                      <a16:colId xmlns:a16="http://schemas.microsoft.com/office/drawing/2014/main" val="943517969"/>
                    </a:ext>
                  </a:extLst>
                </a:gridCol>
                <a:gridCol w="4136123">
                  <a:extLst>
                    <a:ext uri="{9D8B030D-6E8A-4147-A177-3AD203B41FA5}">
                      <a16:colId xmlns:a16="http://schemas.microsoft.com/office/drawing/2014/main" val="3611651088"/>
                    </a:ext>
                  </a:extLst>
                </a:gridCol>
                <a:gridCol w="3780961">
                  <a:extLst>
                    <a:ext uri="{9D8B030D-6E8A-4147-A177-3AD203B41FA5}">
                      <a16:colId xmlns:a16="http://schemas.microsoft.com/office/drawing/2014/main" val="1366963216"/>
                    </a:ext>
                  </a:extLst>
                </a:gridCol>
              </a:tblGrid>
              <a:tr h="261291">
                <a:tc>
                  <a:txBody>
                    <a:bodyPr/>
                    <a:lstStyle/>
                    <a:p>
                      <a:pPr>
                        <a:spcAft>
                          <a:spcPts val="0"/>
                        </a:spcAft>
                      </a:pPr>
                      <a:r>
                        <a:rPr lang="en-SG" sz="2000" dirty="0">
                          <a:effectLst/>
                        </a:rPr>
                        <a:t>Position</a:t>
                      </a: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dirty="0">
                          <a:effectLst/>
                          <a:latin typeface="+mn-lt"/>
                          <a:ea typeface="Calibri" panose="020F0502020204030204" pitchFamily="34" charset="0"/>
                        </a:rPr>
                        <a:t>Title</a:t>
                      </a:r>
                    </a:p>
                  </a:txBody>
                  <a:tcPr marL="68580" marR="68580" marT="0" marB="0"/>
                </a:tc>
                <a:tc>
                  <a:txBody>
                    <a:bodyPr/>
                    <a:lstStyle/>
                    <a:p>
                      <a:pPr>
                        <a:spcAft>
                          <a:spcPts val="0"/>
                        </a:spcAft>
                      </a:pPr>
                      <a:r>
                        <a:rPr lang="en-SG" sz="2000">
                          <a:effectLst/>
                        </a:rPr>
                        <a:t>Name</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marR="504825">
                        <a:spcAft>
                          <a:spcPts val="0"/>
                        </a:spcAft>
                      </a:pPr>
                      <a:r>
                        <a:rPr lang="en-SG" sz="2000">
                          <a:effectLst/>
                        </a:rPr>
                        <a:t>Email</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89511530"/>
                  </a:ext>
                </a:extLst>
              </a:tr>
              <a:tr h="182880">
                <a:tc>
                  <a:txBody>
                    <a:bodyPr/>
                    <a:lstStyle/>
                    <a:p>
                      <a:pPr>
                        <a:spcAft>
                          <a:spcPts val="0"/>
                        </a:spcAft>
                      </a:pPr>
                      <a:r>
                        <a:rPr lang="en-SG" sz="2000">
                          <a:effectLst/>
                        </a:rPr>
                        <a:t>Chairman</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850527248"/>
                  </a:ext>
                </a:extLst>
              </a:tr>
              <a:tr h="182880">
                <a:tc>
                  <a:txBody>
                    <a:bodyPr/>
                    <a:lstStyle/>
                    <a:p>
                      <a:pPr>
                        <a:spcAft>
                          <a:spcPts val="0"/>
                        </a:spcAft>
                      </a:pPr>
                      <a:r>
                        <a:rPr lang="en-SG" sz="2000">
                          <a:effectLst/>
                        </a:rPr>
                        <a:t>Vice-Chairman</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dirty="0">
                          <a:effectLst/>
                        </a:rPr>
                        <a:t> </a:t>
                      </a:r>
                      <a:endParaRPr lang="en-SG" sz="2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313909302"/>
                  </a:ext>
                </a:extLst>
              </a:tr>
              <a:tr h="155575">
                <a:tc>
                  <a:txBody>
                    <a:bodyPr/>
                    <a:lstStyle/>
                    <a:p>
                      <a:pPr>
                        <a:spcAft>
                          <a:spcPts val="0"/>
                        </a:spcAft>
                      </a:pPr>
                      <a:r>
                        <a:rPr lang="en-SG" sz="2000">
                          <a:effectLst/>
                        </a:rPr>
                        <a:t>Secretary</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913739950"/>
                  </a:ext>
                </a:extLst>
              </a:tr>
              <a:tr h="182880">
                <a:tc>
                  <a:txBody>
                    <a:bodyPr/>
                    <a:lstStyle/>
                    <a:p>
                      <a:pPr>
                        <a:spcAft>
                          <a:spcPts val="0"/>
                        </a:spcAft>
                      </a:pPr>
                      <a:r>
                        <a:rPr lang="en-SG" sz="2000">
                          <a:effectLst/>
                        </a:rPr>
                        <a:t>Treasurer</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216367609"/>
                  </a:ext>
                </a:extLst>
              </a:tr>
              <a:tr h="182880">
                <a:tc>
                  <a:txBody>
                    <a:bodyPr/>
                    <a:lstStyle/>
                    <a:p>
                      <a:pPr>
                        <a:spcAft>
                          <a:spcPts val="0"/>
                        </a:spcAft>
                      </a:pPr>
                      <a:r>
                        <a:rPr lang="en-SG" sz="2000" dirty="0">
                          <a:effectLst/>
                        </a:rPr>
                        <a:t> etc.</a:t>
                      </a: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852668983"/>
                  </a:ext>
                </a:extLst>
              </a:tr>
              <a:tr h="182880">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640085302"/>
                  </a:ext>
                </a:extLst>
              </a:tr>
              <a:tr h="182880">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942253773"/>
                  </a:ext>
                </a:extLst>
              </a:tr>
              <a:tr h="182880">
                <a:tc>
                  <a:txBody>
                    <a:bodyPr/>
                    <a:lstStyle/>
                    <a:p>
                      <a:pPr>
                        <a:spcAft>
                          <a:spcPts val="0"/>
                        </a:spcAft>
                      </a:pPr>
                      <a:r>
                        <a:rPr lang="en-SG" sz="2000" dirty="0">
                          <a:effectLst/>
                        </a:rPr>
                        <a:t> Advisor</a:t>
                      </a: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dirty="0">
                          <a:effectLst/>
                        </a:rPr>
                        <a:t> </a:t>
                      </a:r>
                      <a:endParaRPr lang="en-SG" sz="2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485391789"/>
                  </a:ext>
                </a:extLst>
              </a:tr>
            </a:tbl>
          </a:graphicData>
        </a:graphic>
      </p:graphicFrame>
      <p:sp>
        <p:nvSpPr>
          <p:cNvPr id="4" name="Rectangle 3">
            <a:extLst>
              <a:ext uri="{FF2B5EF4-FFF2-40B4-BE49-F238E27FC236}">
                <a16:creationId xmlns:a16="http://schemas.microsoft.com/office/drawing/2014/main" id="{0BE4FBC6-2B40-416F-B92C-4BF3923131DA}"/>
              </a:ext>
            </a:extLst>
          </p:cNvPr>
          <p:cNvSpPr/>
          <p:nvPr/>
        </p:nvSpPr>
        <p:spPr>
          <a:xfrm>
            <a:off x="2727333" y="1514487"/>
            <a:ext cx="5237524" cy="424732"/>
          </a:xfrm>
          <a:prstGeom prst="rect">
            <a:avLst/>
          </a:prstGeom>
        </p:spPr>
        <p:txBody>
          <a:bodyPr wrap="none">
            <a:spAutoFit/>
          </a:bodyPr>
          <a:lstStyle/>
          <a:p>
            <a:pPr lvl="0">
              <a:lnSpc>
                <a:spcPct val="90000"/>
              </a:lnSpc>
              <a:spcBef>
                <a:spcPts val="1000"/>
              </a:spcBef>
            </a:pPr>
            <a:r>
              <a:rPr lang="en-SG" sz="2400" b="1" dirty="0">
                <a:solidFill>
                  <a:prstClr val="black"/>
                </a:solidFill>
              </a:rPr>
              <a:t>Date of formation: </a:t>
            </a:r>
            <a:r>
              <a:rPr lang="en-SG" sz="2400" dirty="0">
                <a:solidFill>
                  <a:prstClr val="black"/>
                </a:solidFill>
              </a:rPr>
              <a:t>_________________</a:t>
            </a:r>
          </a:p>
        </p:txBody>
      </p:sp>
    </p:spTree>
    <p:extLst>
      <p:ext uri="{BB962C8B-B14F-4D97-AF65-F5344CB8AC3E}">
        <p14:creationId xmlns:p14="http://schemas.microsoft.com/office/powerpoint/2010/main" val="290253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4084B5-02D0-42FE-A861-D9B94BAF7AD8}"/>
              </a:ext>
            </a:extLst>
          </p:cNvPr>
          <p:cNvSpPr txBox="1"/>
          <p:nvPr/>
        </p:nvSpPr>
        <p:spPr>
          <a:xfrm>
            <a:off x="399325" y="341452"/>
            <a:ext cx="11267955" cy="6186309"/>
          </a:xfrm>
          <a:prstGeom prst="rect">
            <a:avLst/>
          </a:prstGeom>
          <a:noFill/>
        </p:spPr>
        <p:txBody>
          <a:bodyPr wrap="square" rtlCol="0">
            <a:spAutoFit/>
          </a:bodyPr>
          <a:lstStyle/>
          <a:p>
            <a:r>
              <a:rPr lang="en-SG" b="1" dirty="0"/>
              <a:t>REPORT ON ACTIVITY #1</a:t>
            </a:r>
          </a:p>
          <a:p>
            <a:r>
              <a:rPr lang="en-SG" b="1" dirty="0"/>
              <a:t>Title:</a:t>
            </a:r>
            <a:r>
              <a:rPr lang="en-SG" dirty="0"/>
              <a:t> </a:t>
            </a:r>
            <a:endParaRPr lang="en-SG" b="1" dirty="0"/>
          </a:p>
          <a:p>
            <a:r>
              <a:rPr lang="en-SG" b="1" dirty="0"/>
              <a:t>Category:                                                                      Date(s):</a:t>
            </a:r>
            <a:r>
              <a:rPr lang="en-SG" dirty="0"/>
              <a:t> </a:t>
            </a:r>
            <a:endParaRPr lang="en-SG" b="1" dirty="0"/>
          </a:p>
          <a:p>
            <a:r>
              <a:rPr lang="en-SG" b="1" dirty="0"/>
              <a:t>Description: </a:t>
            </a:r>
            <a:r>
              <a:rPr lang="en-SG" dirty="0"/>
              <a:t>(Please give brief details of activity below and the benefits of the activity)</a:t>
            </a:r>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r>
              <a:rPr lang="en-SG" b="1" dirty="0"/>
              <a:t>Attendance:</a:t>
            </a:r>
            <a:r>
              <a:rPr lang="en-SG" dirty="0"/>
              <a:t> (Please provide estimates if actual numbers are not available.)</a:t>
            </a:r>
            <a:endParaRPr lang="en-SG" b="1" dirty="0"/>
          </a:p>
          <a:p>
            <a:r>
              <a:rPr lang="en-SG" dirty="0"/>
              <a:t>Number of IEEE EPS Members:  	Students:____     Non-Students:____</a:t>
            </a:r>
          </a:p>
          <a:p>
            <a:r>
              <a:rPr lang="en-SG" dirty="0"/>
              <a:t>Number of Other IEEE Members: 	Students:____     Non-Students:____</a:t>
            </a:r>
          </a:p>
          <a:p>
            <a:r>
              <a:rPr lang="en-SG" dirty="0"/>
              <a:t>Number of Non-IEEE Members: 	Students:____     Non-Students:____</a:t>
            </a:r>
          </a:p>
          <a:p>
            <a:r>
              <a:rPr lang="en-SG" dirty="0"/>
              <a:t>Total:  __________</a:t>
            </a:r>
          </a:p>
          <a:p>
            <a:endParaRPr lang="en-SG" dirty="0"/>
          </a:p>
          <a:p>
            <a:r>
              <a:rPr lang="en-SG" b="1" dirty="0"/>
              <a:t>Funding:</a:t>
            </a:r>
          </a:p>
          <a:p>
            <a:r>
              <a:rPr lang="en-SG" dirty="0"/>
              <a:t>Was funding provided by EPS for this activity?  Yes/No.</a:t>
            </a:r>
          </a:p>
          <a:p>
            <a:r>
              <a:rPr lang="en-SG" dirty="0"/>
              <a:t> If yes, how much? _____________________</a:t>
            </a:r>
          </a:p>
          <a:p>
            <a:r>
              <a:rPr lang="en-SG" dirty="0"/>
              <a:t>If yes, please insert below a scanned image of the financial statement endorsed by the Student Chapter Advisor. </a:t>
            </a:r>
          </a:p>
        </p:txBody>
      </p:sp>
    </p:spTree>
    <p:extLst>
      <p:ext uri="{BB962C8B-B14F-4D97-AF65-F5344CB8AC3E}">
        <p14:creationId xmlns:p14="http://schemas.microsoft.com/office/powerpoint/2010/main" val="638042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533BB8-5168-4324-9228-5619F8A0E418}"/>
              </a:ext>
            </a:extLst>
          </p:cNvPr>
          <p:cNvSpPr txBox="1"/>
          <p:nvPr/>
        </p:nvSpPr>
        <p:spPr>
          <a:xfrm>
            <a:off x="526648" y="416689"/>
            <a:ext cx="10851266" cy="369332"/>
          </a:xfrm>
          <a:prstGeom prst="rect">
            <a:avLst/>
          </a:prstGeom>
          <a:noFill/>
        </p:spPr>
        <p:txBody>
          <a:bodyPr wrap="square" rtlCol="0">
            <a:spAutoFit/>
          </a:bodyPr>
          <a:lstStyle/>
          <a:p>
            <a:r>
              <a:rPr lang="en-SG" b="1" dirty="0"/>
              <a:t>Please attach photographs of activities below if available (add more pages if necessary):</a:t>
            </a:r>
          </a:p>
        </p:txBody>
      </p:sp>
    </p:spTree>
    <p:extLst>
      <p:ext uri="{BB962C8B-B14F-4D97-AF65-F5344CB8AC3E}">
        <p14:creationId xmlns:p14="http://schemas.microsoft.com/office/powerpoint/2010/main" val="32332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4084B5-02D0-42FE-A861-D9B94BAF7AD8}"/>
              </a:ext>
            </a:extLst>
          </p:cNvPr>
          <p:cNvSpPr txBox="1"/>
          <p:nvPr/>
        </p:nvSpPr>
        <p:spPr>
          <a:xfrm>
            <a:off x="399325" y="341452"/>
            <a:ext cx="11267955" cy="6186309"/>
          </a:xfrm>
          <a:prstGeom prst="rect">
            <a:avLst/>
          </a:prstGeom>
          <a:noFill/>
        </p:spPr>
        <p:txBody>
          <a:bodyPr wrap="square" rtlCol="0">
            <a:spAutoFit/>
          </a:bodyPr>
          <a:lstStyle/>
          <a:p>
            <a:r>
              <a:rPr lang="en-SG" b="1" dirty="0"/>
              <a:t>REPORT ON ACTIVITY #2</a:t>
            </a:r>
          </a:p>
          <a:p>
            <a:r>
              <a:rPr lang="en-SG" b="1" dirty="0"/>
              <a:t>Title:</a:t>
            </a:r>
            <a:r>
              <a:rPr lang="en-SG" dirty="0"/>
              <a:t> </a:t>
            </a:r>
            <a:endParaRPr lang="en-SG" b="1" dirty="0"/>
          </a:p>
          <a:p>
            <a:r>
              <a:rPr lang="en-SG" b="1" dirty="0"/>
              <a:t>Category:                                                                      Date(s):</a:t>
            </a:r>
            <a:r>
              <a:rPr lang="en-SG" dirty="0"/>
              <a:t> </a:t>
            </a:r>
            <a:endParaRPr lang="en-SG" b="1" dirty="0"/>
          </a:p>
          <a:p>
            <a:r>
              <a:rPr lang="en-SG" b="1" dirty="0"/>
              <a:t>Description: </a:t>
            </a:r>
            <a:r>
              <a:rPr lang="en-SG" dirty="0"/>
              <a:t>(Please give brief details of activity below and the benefits of the activity)</a:t>
            </a:r>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r>
              <a:rPr lang="en-SG" b="1" dirty="0"/>
              <a:t>Attendance:</a:t>
            </a:r>
            <a:r>
              <a:rPr lang="en-SG" dirty="0"/>
              <a:t> (Please provide estimates if actual numbers are not available.)</a:t>
            </a:r>
            <a:endParaRPr lang="en-SG" b="1" dirty="0"/>
          </a:p>
          <a:p>
            <a:r>
              <a:rPr lang="en-SG" dirty="0"/>
              <a:t>Number of IEEE EPS Members:  	Students:____     Non-Students:____</a:t>
            </a:r>
          </a:p>
          <a:p>
            <a:r>
              <a:rPr lang="en-SG" dirty="0"/>
              <a:t>Number of Other IEEE Members: 	Students:____     Non-Students:____</a:t>
            </a:r>
          </a:p>
          <a:p>
            <a:r>
              <a:rPr lang="en-SG" dirty="0"/>
              <a:t>Number of Non-IEEE Members: 	Students:____     Non-Students:____</a:t>
            </a:r>
          </a:p>
          <a:p>
            <a:r>
              <a:rPr lang="en-SG" dirty="0"/>
              <a:t>Total:  __________</a:t>
            </a:r>
          </a:p>
          <a:p>
            <a:endParaRPr lang="en-SG" dirty="0"/>
          </a:p>
          <a:p>
            <a:r>
              <a:rPr lang="en-SG" b="1" dirty="0"/>
              <a:t>Funding:</a:t>
            </a:r>
          </a:p>
          <a:p>
            <a:r>
              <a:rPr lang="en-SG" dirty="0"/>
              <a:t>Was funding provided by EPS for this activity?  Yes/No.</a:t>
            </a:r>
          </a:p>
          <a:p>
            <a:r>
              <a:rPr lang="en-SG" dirty="0"/>
              <a:t> If yes, how much? _____________________</a:t>
            </a:r>
          </a:p>
          <a:p>
            <a:r>
              <a:rPr lang="en-SG" dirty="0"/>
              <a:t>If yes, please insert below a scanned image of the financial statement endorsed by the Student Chapter Advisor. </a:t>
            </a:r>
          </a:p>
        </p:txBody>
      </p:sp>
    </p:spTree>
    <p:extLst>
      <p:ext uri="{BB962C8B-B14F-4D97-AF65-F5344CB8AC3E}">
        <p14:creationId xmlns:p14="http://schemas.microsoft.com/office/powerpoint/2010/main" val="224204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533BB8-5168-4324-9228-5619F8A0E418}"/>
              </a:ext>
            </a:extLst>
          </p:cNvPr>
          <p:cNvSpPr txBox="1"/>
          <p:nvPr/>
        </p:nvSpPr>
        <p:spPr>
          <a:xfrm>
            <a:off x="526648" y="416689"/>
            <a:ext cx="10851266" cy="369332"/>
          </a:xfrm>
          <a:prstGeom prst="rect">
            <a:avLst/>
          </a:prstGeom>
          <a:noFill/>
        </p:spPr>
        <p:txBody>
          <a:bodyPr wrap="square" rtlCol="0">
            <a:spAutoFit/>
          </a:bodyPr>
          <a:lstStyle/>
          <a:p>
            <a:r>
              <a:rPr lang="en-SG" b="1" dirty="0"/>
              <a:t>Please attach photographs of activities below if available (add more pages if necessary):</a:t>
            </a:r>
          </a:p>
        </p:txBody>
      </p:sp>
    </p:spTree>
    <p:extLst>
      <p:ext uri="{BB962C8B-B14F-4D97-AF65-F5344CB8AC3E}">
        <p14:creationId xmlns:p14="http://schemas.microsoft.com/office/powerpoint/2010/main" val="381817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TotalTime>
  <Words>648</Words>
  <Application>Microsoft Office PowerPoint</Application>
  <PresentationFormat>Widescreen</PresentationFormat>
  <Paragraphs>96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EPS Student Chapter Activities Report</vt:lpstr>
      <vt:lpstr>Student Chapter Executive Committee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 Student Chapter Activity Report</dc:title>
  <dc:creator>Andrew Tay</dc:creator>
  <cp:lastModifiedBy>Manning, Denise</cp:lastModifiedBy>
  <cp:revision>52</cp:revision>
  <dcterms:created xsi:type="dcterms:W3CDTF">2018-10-23T16:37:43Z</dcterms:created>
  <dcterms:modified xsi:type="dcterms:W3CDTF">2020-05-19T18:58:13Z</dcterms:modified>
</cp:coreProperties>
</file>