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1"/>
  </p:sldMasterIdLst>
  <p:notesMasterIdLst>
    <p:notesMasterId r:id="rId8"/>
  </p:notesMasterIdLst>
  <p:sldIdLst>
    <p:sldId id="288" r:id="rId2"/>
    <p:sldId id="471" r:id="rId3"/>
    <p:sldId id="269" r:id="rId4"/>
    <p:sldId id="268" r:id="rId5"/>
    <p:sldId id="439" r:id="rId6"/>
    <p:sldId id="472" r:id="rId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Allen" initials="N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EA92D"/>
    <a:srgbClr val="D2DEEF"/>
    <a:srgbClr val="5B9BD5"/>
    <a:srgbClr val="FFFF99"/>
    <a:srgbClr val="B6E088"/>
    <a:srgbClr val="FF7C80"/>
    <a:srgbClr val="FF6600"/>
    <a:srgbClr val="EAEFF7"/>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6395" autoAdjust="0"/>
  </p:normalViewPr>
  <p:slideViewPr>
    <p:cSldViewPr snapToGrid="0" snapToObjects="1">
      <p:cViewPr varScale="1">
        <p:scale>
          <a:sx n="63" d="100"/>
          <a:sy n="63" d="100"/>
        </p:scale>
        <p:origin x="1396" y="64"/>
      </p:cViewPr>
      <p:guideLst>
        <p:guide orient="horz" pos="2160"/>
        <p:guide pos="2880"/>
      </p:guideLst>
    </p:cSldViewPr>
  </p:slideViewPr>
  <p:notesTextViewPr>
    <p:cViewPr>
      <p:scale>
        <a:sx n="1" d="1"/>
        <a:sy n="1" d="1"/>
      </p:scale>
      <p:origin x="0" y="0"/>
    </p:cViewPr>
  </p:notesTextViewPr>
  <p:sorterViewPr>
    <p:cViewPr>
      <p:scale>
        <a:sx n="100" d="100"/>
        <a:sy n="100" d="100"/>
      </p:scale>
      <p:origin x="0" y="-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90328D45-CD78-E946-97C3-593DC6155472}" type="datetimeFigureOut">
              <a:rPr lang="en-US" smtClean="0"/>
              <a:t>3/8/2024</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DFF362D4-5DD5-1441-A093-8EF5773AF7CF}" type="slidenum">
              <a:rPr lang="en-US" smtClean="0"/>
              <a:t>‹#›</a:t>
            </a:fld>
            <a:endParaRPr lang="en-US" dirty="0"/>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1196975" y="701675"/>
            <a:ext cx="4683125" cy="3511550"/>
          </a:xfrm>
          <a:noFill/>
          <a:ln>
            <a:solidFill>
              <a:srgbClr val="000000"/>
            </a:solidFill>
            <a:miter lim="800000"/>
            <a:headEnd/>
            <a:tailEnd/>
          </a:ln>
        </p:spPr>
      </p:sp>
      <p:sp>
        <p:nvSpPr>
          <p:cNvPr id="71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This is a graphic I use to highlight key items about EPS.  Starting with membership and going clockwise I will describe EPS.  We currently have 2420 members with 53% located in Regions 1-7 and the remaining 47% in regions 8 and 10. In total there are 21 unique, 17 joint, and 21 student chapters.</a:t>
            </a:r>
          </a:p>
          <a:p>
            <a:pPr eaLnBrk="1" hangingPunct="1">
              <a:spcBef>
                <a:spcPct val="0"/>
              </a:spcBef>
            </a:pPr>
            <a:endParaRPr lang="en-US" altLang="zh-TW" dirty="0"/>
          </a:p>
          <a:p>
            <a:pPr eaLnBrk="1" hangingPunct="1">
              <a:spcBef>
                <a:spcPct val="0"/>
              </a:spcBef>
            </a:pPr>
            <a:r>
              <a:rPr lang="en-US" altLang="zh-TW" dirty="0"/>
              <a:t>Next there are 12 technical Committees focused on global subject matters. I have listed them here for your review. As I mentioned on the previous chart, we sponsor 25 + conferences a year. In Nov 2022 EPS launched the EPS Members Digital Library.  This is available to all EPS members “free of charge”.  This covers conference proceedings, old to new and much, much more. If you think about it this digital library access is certainly a great EPS membership benefit.</a:t>
            </a:r>
          </a:p>
          <a:p>
            <a:pPr eaLnBrk="1" hangingPunct="1">
              <a:spcBef>
                <a:spcPct val="0"/>
              </a:spcBef>
            </a:pPr>
            <a:endParaRPr lang="en-US" altLang="zh-TW" dirty="0"/>
          </a:p>
          <a:p>
            <a:pPr eaLnBrk="1" hangingPunct="1">
              <a:spcBef>
                <a:spcPct val="0"/>
              </a:spcBef>
            </a:pPr>
            <a:r>
              <a:rPr lang="en-US" altLang="zh-TW" dirty="0"/>
              <a:t>EPS issues peer reviewed Transactions on CPMT, newsletters, and Xplore.</a:t>
            </a:r>
          </a:p>
          <a:p>
            <a:pPr eaLnBrk="1" hangingPunct="1">
              <a:spcBef>
                <a:spcPct val="0"/>
              </a:spcBef>
            </a:pPr>
            <a:endParaRPr lang="en-US" altLang="zh-TW" dirty="0"/>
          </a:p>
          <a:p>
            <a:pPr eaLnBrk="1" hangingPunct="1">
              <a:spcBef>
                <a:spcPct val="0"/>
              </a:spcBef>
            </a:pPr>
            <a:r>
              <a:rPr lang="en-US" altLang="zh-TW" dirty="0"/>
              <a:t>EPS has a solid education program and a  broad-based awards program. I will discuss more on subsequent charts.</a:t>
            </a:r>
            <a:endParaRPr lang="zh-TW" altLang="en-US" dirty="0"/>
          </a:p>
        </p:txBody>
      </p:sp>
      <p:sp>
        <p:nvSpPr>
          <p:cNvPr id="7172"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9D983A-D55E-4272-ADF5-8ABC413499A4}" type="slidenum">
              <a:rPr kumimoji="0" lang="zh-TW" altLang="en-US" sz="1200" b="0" i="0" u="none" strike="noStrike" kern="1200" cap="none" spc="0" normalizeH="0" baseline="0" noProof="0">
                <a:ln>
                  <a:noFill/>
                </a:ln>
                <a:solidFill>
                  <a:prstClr val="black"/>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TW" altLang="en-US" sz="1200" b="0" i="0" u="none" strike="noStrike" kern="1200" cap="none" spc="0" normalizeH="0" baseline="0" noProof="0">
              <a:ln>
                <a:noFill/>
              </a:ln>
              <a:solidFill>
                <a:prstClr val="black"/>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45804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As mentioned, the Education Program has grown significantly in the past 10 years. EPS offers a full range of resources that can be used by the new graduate, the young professional (0 to 5 years career), the mid-career engineer, as well as the seasoned lifetime career.  This consists of webinars (technical and personal development), specific packaging topics found in featured papers and reports. HIR (Heterogenous Integration Roadmap).  When you get a chance, access the EPS Resource Center to learn how to develop and enhance your career. </a:t>
            </a:r>
          </a:p>
          <a:p>
            <a:endParaRPr lang="en-US" dirty="0"/>
          </a:p>
          <a:p>
            <a:r>
              <a:rPr lang="en-US" dirty="0"/>
              <a:t>In the early 2000’s EPS initiated their Distinguished Lecturers (DLs). These 33 subject matter experts are made available to chapter meetings, workshops, universities, and conferences. There are DL term limits that ensure that our DL’s are top notch in their field of expertise.</a:t>
            </a:r>
          </a:p>
          <a:p>
            <a:endParaRPr lang="en-US" dirty="0"/>
          </a:p>
          <a:p>
            <a:r>
              <a:rPr lang="en-US" dirty="0"/>
              <a:t>The EPS has a multiple certificate program that members can participate in.  These are for an individuals to apply for and by doing so document his/her achievements both in their </a:t>
            </a:r>
            <a:r>
              <a:rPr lang="en-US" dirty="0" err="1"/>
              <a:t>worklife</a:t>
            </a:r>
            <a:r>
              <a:rPr lang="en-US" dirty="0"/>
              <a:t> and personal life.</a:t>
            </a:r>
          </a:p>
          <a:p>
            <a:endParaRPr lang="en-US" dirty="0"/>
          </a:p>
          <a:p>
            <a:r>
              <a:rPr lang="en-US" dirty="0"/>
              <a:t>To date 38 certificates have been issued for all but regions 4 and 9. Two distinguished technical leadership certificates and one distinguished for Professional Engagement.</a:t>
            </a:r>
          </a:p>
          <a:p>
            <a:endParaRPr lang="en-US" dirty="0"/>
          </a:p>
          <a:p>
            <a:r>
              <a:rPr lang="en-US" dirty="0"/>
              <a:t>This is a lot to think about and certainly a EPS Members benefit.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7731C4-4E88-4537-B662-B28B3C4F37A5}"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7124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WOW! 25+ conferences.  When you think about it, for a small society such as ours we sure have a lot of information to disseminate to our packaging industry.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start with why we are here today. As mentioned, EPS sponsors more that 25+ conferences a year. Key to EPS is the 3 Flagship conferences:  ECTC- North America, EPTC – Asia, and ESTC – Europe. For the 1</a:t>
            </a:r>
            <a:r>
              <a:rPr lang="en-US" baseline="30000" dirty="0"/>
              <a:t>st</a:t>
            </a:r>
            <a:r>
              <a:rPr lang="en-US" dirty="0"/>
              <a:t> time in 2022 EPS cosponsored both a workshop in Bangalore, India with the </a:t>
            </a:r>
            <a:r>
              <a:rPr lang="en-US" b="0" i="0" dirty="0">
                <a:solidFill>
                  <a:srgbClr val="71777D"/>
                </a:solidFill>
                <a:effectLst/>
                <a:latin typeface="Roboto" panose="02000000000000000000" pitchFamily="2" charset="0"/>
              </a:rPr>
              <a:t>India Electronics and Semiconductor Association (IESA) as well as DTMES (Design and Technology of Modern Electronic Systems. </a:t>
            </a:r>
            <a:r>
              <a:rPr lang="en-US" dirty="0"/>
              <a:t>There are so many others to mention but we don’t have enough time or space to highlight all of them.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7731C4-4E88-4537-B662-B28B3C4F37A5}"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1572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22077975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19117980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1083544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3864955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1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685800" rtl="0" eaLnBrk="1" fontAlgn="auto" latinLnBrk="0" hangingPunct="1">
              <a:lnSpc>
                <a:spcPct val="90000"/>
              </a:lnSpc>
              <a:spcBef>
                <a:spcPts val="750"/>
              </a:spcBef>
              <a:spcAft>
                <a:spcPts val="0"/>
              </a:spcAft>
              <a:buClr>
                <a:srgbClr val="0066A1"/>
              </a:buClr>
              <a:buSzTx/>
              <a:buFont typeface="LucidaGrande" charset="0"/>
              <a:buNone/>
              <a:tabLst/>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685800" rtl="0" eaLnBrk="1" fontAlgn="auto" latinLnBrk="0" hangingPunct="1">
              <a:lnSpc>
                <a:spcPct val="90000"/>
              </a:lnSpc>
              <a:spcBef>
                <a:spcPts val="750"/>
              </a:spcBef>
              <a:spcAft>
                <a:spcPts val="0"/>
              </a:spcAft>
              <a:buClr>
                <a:srgbClr val="0066A1"/>
              </a:buClr>
              <a:buSzTx/>
              <a:buFont typeface="LucidaGrande" charset="0"/>
              <a:buNone/>
              <a:tabLst/>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685800" rtl="0" eaLnBrk="1" fontAlgn="auto" latinLnBrk="0" hangingPunct="1">
              <a:lnSpc>
                <a:spcPct val="90000"/>
              </a:lnSpc>
              <a:spcBef>
                <a:spcPts val="750"/>
              </a:spcBef>
              <a:spcAft>
                <a:spcPts val="0"/>
              </a:spcAft>
              <a:buClr>
                <a:srgbClr val="0066A1"/>
              </a:buClr>
              <a:buSzTx/>
              <a:buFont typeface="LucidaGrande" charset="0"/>
              <a:buNone/>
              <a:tabLst/>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1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228418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7771" t="7771"/>
          <a:stretch/>
        </p:blipFill>
        <p:spPr>
          <a:xfrm>
            <a:off x="-2793" y="-3048"/>
            <a:ext cx="3263645" cy="3328681"/>
          </a:xfrm>
          <a:prstGeom prst="rect">
            <a:avLst/>
          </a:prstGeom>
        </p:spPr>
      </p:pic>
      <p:pic>
        <p:nvPicPr>
          <p:cNvPr id="22" name="Pictur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870832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6" hasCustomPrompt="1"/>
          </p:nvPr>
        </p:nvSpPr>
        <p:spPr>
          <a:xfrm>
            <a:off x="628650" y="1106199"/>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20029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5"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508300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3"/>
            <a:ext cx="3886200" cy="182557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29150" y="1825627"/>
            <a:ext cx="3886200" cy="1825573"/>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dirty="0"/>
          </a:p>
        </p:txBody>
      </p:sp>
      <p:sp>
        <p:nvSpPr>
          <p:cNvPr id="10"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37050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9"/>
            <a:ext cx="3886200" cy="3802265"/>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0620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5"/>
            <a:ext cx="3886200" cy="181128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7"/>
            <a:ext cx="3886200" cy="183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629150" y="1847707"/>
            <a:ext cx="3886200" cy="18112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3807095"/>
            <a:ext cx="3886200" cy="181128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9"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13904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309530005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825625"/>
            <a:ext cx="3019523"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789576" y="1825625"/>
            <a:ext cx="4725775" cy="3792538"/>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7430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88818"/>
            <a:ext cx="3886200" cy="829347"/>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7"/>
            <a:ext cx="38862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4180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7"/>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37571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3"/>
            <a:ext cx="3886200" cy="1611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6"/>
            <a:ext cx="7886700" cy="2075235"/>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78355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6"/>
            <a:ext cx="4970872"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13403"/>
            <a:ext cx="4970872" cy="90476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825624"/>
            <a:ext cx="2802707" cy="379253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9561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21723419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16587714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30241722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15906187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19061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34044390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dirty="0"/>
          </a:p>
        </p:txBody>
      </p:sp>
    </p:spTree>
    <p:extLst>
      <p:ext uri="{BB962C8B-B14F-4D97-AF65-F5344CB8AC3E}">
        <p14:creationId xmlns:p14="http://schemas.microsoft.com/office/powerpoint/2010/main" val="19703675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D97BEB-BAEF-0344-9D5C-EC73E478698A}" type="slidenum">
              <a:rPr lang="en-US" smtClean="0"/>
              <a:pPr/>
              <a:t>‹#›</a:t>
            </a:fld>
            <a:endParaRPr lang="en-US" dirty="0"/>
          </a:p>
        </p:txBody>
      </p:sp>
      <p:pic>
        <p:nvPicPr>
          <p:cNvPr id="7" name="Picture 6">
            <a:extLst>
              <a:ext uri="{FF2B5EF4-FFF2-40B4-BE49-F238E27FC236}">
                <a16:creationId xmlns:a16="http://schemas.microsoft.com/office/drawing/2014/main" id="{B343B45D-8166-3EED-B197-D296D69444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8" name="Picture 7">
            <a:extLst>
              <a:ext uri="{FF2B5EF4-FFF2-40B4-BE49-F238E27FC236}">
                <a16:creationId xmlns:a16="http://schemas.microsoft.com/office/drawing/2014/main" id="{7682EF33-FD93-C7BD-6F60-EED767994BF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9" name="Picture 8">
            <a:extLst>
              <a:ext uri="{FF2B5EF4-FFF2-40B4-BE49-F238E27FC236}">
                <a16:creationId xmlns:a16="http://schemas.microsoft.com/office/drawing/2014/main" id="{810E46C0-AAD4-949F-3B7C-1F6441CF20ED}"/>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421308844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eps.ieee.org/technology/technical-committees/technical-committee-high-density-substrates-boards.html" TargetMode="External"/><Relationship Id="rId13" Type="http://schemas.openxmlformats.org/officeDocument/2006/relationships/hyperlink" Target="https://eps.ieee.org/technology/technical-committees/technical-committee-rf-thz-technologies.html" TargetMode="External"/><Relationship Id="rId3" Type="http://schemas.openxmlformats.org/officeDocument/2006/relationships/hyperlink" Target="https://eps.ieee.org/publications/ieee-transactions-on-cpmt.html" TargetMode="External"/><Relationship Id="rId7" Type="http://schemas.openxmlformats.org/officeDocument/2006/relationships/hyperlink" Target="https://eps.ieee.org/technology/technical-committees/technical-committee-materials-processes.html" TargetMode="External"/><Relationship Id="rId12" Type="http://schemas.openxmlformats.org/officeDocument/2006/relationships/hyperlink" Target="https://eps.ieee.org/technology/technical-committees/technical-committee-nanotechnology.html" TargetMode="External"/><Relationship Id="rId17" Type="http://schemas.openxmlformats.org/officeDocument/2006/relationships/hyperlink" Target="https://eps.ieee.org/technology/technical-committees/technical-committee-test.html" TargetMode="External"/><Relationship Id="rId2" Type="http://schemas.openxmlformats.org/officeDocument/2006/relationships/notesSlide" Target="../notesSlides/notesSlide1.xml"/><Relationship Id="rId16" Type="http://schemas.openxmlformats.org/officeDocument/2006/relationships/hyperlink" Target="https://eps.ieee.org/technology/technical-committees/technical-committee-reliability.html" TargetMode="Externa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hyperlink" Target="https://eps.ieee.org/technology/technical-committees/technical-committee-emerging-technology.html?highlight=WyJlbWVyZ2luZyIsInRlY2hub2xvZ3kiLCJlbWVyZ2luZyB0ZWNobm9sb2d5Il0=" TargetMode="External"/><Relationship Id="rId5" Type="http://schemas.openxmlformats.org/officeDocument/2006/relationships/hyperlink" Target="https://ieeexplore.ieee.org/Xplore/home.jsp" TargetMode="External"/><Relationship Id="rId15" Type="http://schemas.openxmlformats.org/officeDocument/2006/relationships/hyperlink" Target="https://eps.ieee.org/technology/technical-committees/technical-committee-3d-tsv.html" TargetMode="External"/><Relationship Id="rId10" Type="http://schemas.openxmlformats.org/officeDocument/2006/relationships/hyperlink" Target="https://eps.ieee.org/technology/technical-committees/technical-committee-thermal-mechanical.html" TargetMode="External"/><Relationship Id="rId4" Type="http://schemas.openxmlformats.org/officeDocument/2006/relationships/hyperlink" Target="https://eps.ieee.org/publications/eps-newsletter.html" TargetMode="External"/><Relationship Id="rId9" Type="http://schemas.openxmlformats.org/officeDocument/2006/relationships/hyperlink" Target="https://eps.ieee.org/technology/technical-committees/technical-committee-electrical-design,-modeling-simulation.html" TargetMode="External"/><Relationship Id="rId14" Type="http://schemas.openxmlformats.org/officeDocument/2006/relationships/hyperlink" Target="https://eps.ieee.org/technology/technical-committees/technical-committee-photonics-communication,-sensing,-lighting.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resourcecenter.eps.ieee.org/education/webinars/EPSVID0500.html" TargetMode="External"/><Relationship Id="rId13"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2.jpeg"/><Relationship Id="rId12" Type="http://schemas.openxmlformats.org/officeDocument/2006/relationships/hyperlink" Target="https://resourcecenter.eps.ieee.org/education/webinars/EPSVID0490.html" TargetMode="External"/><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hyperlink" Target="https://resourcecenter.eps.ieee.org/" TargetMode="External"/><Relationship Id="rId1" Type="http://schemas.openxmlformats.org/officeDocument/2006/relationships/slideLayout" Target="../slideLayouts/slideLayout2.xml"/><Relationship Id="rId6" Type="http://schemas.openxmlformats.org/officeDocument/2006/relationships/hyperlink" Target="https://resourcecenter.eps.ieee.org/education/webinars/EPSVID0510.html" TargetMode="External"/><Relationship Id="rId11" Type="http://schemas.openxmlformats.org/officeDocument/2006/relationships/image" Target="../media/image24.jpeg"/><Relationship Id="rId5" Type="http://schemas.openxmlformats.org/officeDocument/2006/relationships/image" Target="../media/image21.jpeg"/><Relationship Id="rId15" Type="http://schemas.openxmlformats.org/officeDocument/2006/relationships/image" Target="../media/image26.jpeg"/><Relationship Id="rId10" Type="http://schemas.openxmlformats.org/officeDocument/2006/relationships/hyperlink" Target="https://resourcecenter.eps.ieee.org/education/webinars/EPSVID0480.html" TargetMode="External"/><Relationship Id="rId4" Type="http://schemas.openxmlformats.org/officeDocument/2006/relationships/hyperlink" Target="https://resourcecenter.eps.ieee.org/education/webinars/EPSVID0520.html" TargetMode="External"/><Relationship Id="rId9" Type="http://schemas.openxmlformats.org/officeDocument/2006/relationships/image" Target="../media/image23.jpeg"/><Relationship Id="rId14" Type="http://schemas.openxmlformats.org/officeDocument/2006/relationships/hyperlink" Target="https://resourcecenter.eps.ieee.org/education/webinars/EPSVID0470.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27.jpg"/><Relationship Id="rId7" Type="http://schemas.openxmlformats.org/officeDocument/2006/relationships/image" Target="../media/image31.png"/><Relationship Id="rId12" Type="http://schemas.openxmlformats.org/officeDocument/2006/relationships/image" Target="../media/image35.jpg"/><Relationship Id="rId17"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9.jpe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19.jpeg"/><Relationship Id="rId5" Type="http://schemas.openxmlformats.org/officeDocument/2006/relationships/image" Target="../media/image29.jpeg"/><Relationship Id="rId15" Type="http://schemas.openxmlformats.org/officeDocument/2006/relationships/image" Target="../media/image38.png"/><Relationship Id="rId10" Type="http://schemas.openxmlformats.org/officeDocument/2006/relationships/image" Target="../media/image34.jpeg"/><Relationship Id="rId19" Type="http://schemas.openxmlformats.org/officeDocument/2006/relationships/image" Target="../media/image42.jpe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9.gif"/><Relationship Id="rId13" Type="http://schemas.openxmlformats.org/officeDocument/2006/relationships/image" Target="../media/image54.gif"/><Relationship Id="rId3" Type="http://schemas.openxmlformats.org/officeDocument/2006/relationships/image" Target="../media/image1.png"/><Relationship Id="rId7" Type="http://schemas.openxmlformats.org/officeDocument/2006/relationships/image" Target="../media/image48.gif"/><Relationship Id="rId12" Type="http://schemas.openxmlformats.org/officeDocument/2006/relationships/image" Target="../media/image53.gif"/><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gif"/><Relationship Id="rId11" Type="http://schemas.openxmlformats.org/officeDocument/2006/relationships/image" Target="../media/image52.gif"/><Relationship Id="rId5" Type="http://schemas.openxmlformats.org/officeDocument/2006/relationships/image" Target="../media/image46.png"/><Relationship Id="rId15" Type="http://schemas.openxmlformats.org/officeDocument/2006/relationships/image" Target="../media/image56.gif"/><Relationship Id="rId10" Type="http://schemas.openxmlformats.org/officeDocument/2006/relationships/image" Target="../media/image51.gif"/><Relationship Id="rId4" Type="http://schemas.openxmlformats.org/officeDocument/2006/relationships/image" Target="../media/image45.png"/><Relationship Id="rId9" Type="http://schemas.openxmlformats.org/officeDocument/2006/relationships/image" Target="../media/image50.gif"/><Relationship Id="rId14" Type="http://schemas.openxmlformats.org/officeDocument/2006/relationships/image" Target="../media/image55.gif"/></Relationships>
</file>

<file path=ppt/slides/_rels/slide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6336" y="4500072"/>
            <a:ext cx="6069331" cy="522983"/>
          </a:xfrm>
        </p:spPr>
        <p:txBody>
          <a:bodyPr>
            <a:normAutofit fontScale="90000"/>
          </a:bodyPr>
          <a:lstStyle/>
          <a:p>
            <a:pPr algn="ctr"/>
            <a:r>
              <a:rPr lang="en-US" dirty="0"/>
              <a:t>This Lecture is supported by the IEEE Electronics Packaging Society’s Distinguished Lecturer Program</a:t>
            </a:r>
            <a:br>
              <a:rPr lang="en-US" dirty="0"/>
            </a:br>
            <a:endParaRPr lang="en-US" dirty="0"/>
          </a:p>
        </p:txBody>
      </p:sp>
      <p:sp>
        <p:nvSpPr>
          <p:cNvPr id="3" name="Subtitle 2"/>
          <p:cNvSpPr>
            <a:spLocks noGrp="1"/>
          </p:cNvSpPr>
          <p:nvPr>
            <p:ph type="subTitle" idx="1"/>
          </p:nvPr>
        </p:nvSpPr>
        <p:spPr>
          <a:xfrm>
            <a:off x="1431990" y="5020862"/>
            <a:ext cx="5950061" cy="394321"/>
          </a:xfrm>
        </p:spPr>
        <p:txBody>
          <a:bodyPr/>
          <a:lstStyle/>
          <a:p>
            <a:pPr algn="ctr"/>
            <a:r>
              <a:rPr lang="en-US" dirty="0"/>
              <a:t>eps.ieee.org</a:t>
            </a:r>
          </a:p>
        </p:txBody>
      </p:sp>
      <p:sp>
        <p:nvSpPr>
          <p:cNvPr id="4" name="Slide Number Placeholder 3"/>
          <p:cNvSpPr>
            <a:spLocks noGrp="1"/>
          </p:cNvSpPr>
          <p:nvPr>
            <p:ph type="sldNum" sz="quarter" idx="18"/>
          </p:nvPr>
        </p:nvSpPr>
        <p:spPr/>
        <p:txBody>
          <a:bodyPr/>
          <a:lstStyle/>
          <a:p>
            <a:pPr defTabSz="342900"/>
            <a:fld id="{3DD97BEB-BAEF-0344-9D5C-EC73E478698A}" type="slidenum">
              <a:rPr lang="en-US">
                <a:latin typeface="Calibri" panose="020F0502020204030204"/>
              </a:rPr>
              <a:pPr defTabSz="342900"/>
              <a:t>1</a:t>
            </a:fld>
            <a:endParaRPr lang="en-US" dirty="0">
              <a:latin typeface="Calibri" panose="020F0502020204030204"/>
            </a:endParaRPr>
          </a:p>
        </p:txBody>
      </p:sp>
    </p:spTree>
    <p:extLst>
      <p:ext uri="{BB962C8B-B14F-4D97-AF65-F5344CB8AC3E}">
        <p14:creationId xmlns:p14="http://schemas.microsoft.com/office/powerpoint/2010/main" val="229039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0" name="投影片編號版面配置區 7"/>
          <p:cNvSpPr>
            <a:spLocks noGrp="1"/>
          </p:cNvSpPr>
          <p:nvPr>
            <p:ph type="sldNum" sz="quarter" idx="12"/>
          </p:nvPr>
        </p:nvSpPr>
        <p:spPr bwMode="auto">
          <a:xfrm>
            <a:off x="6685826" y="5624515"/>
            <a:ext cx="2133600" cy="273844"/>
          </a:xfrm>
          <a:noFill/>
          <a:ln>
            <a:miter lim="800000"/>
            <a:headEnd/>
            <a:tailEnd/>
          </a:ln>
        </p:spPr>
        <p:txBody>
          <a:bodyPr/>
          <a:lstStyle/>
          <a:p>
            <a:pPr defTabSz="685800" fontAlgn="base">
              <a:spcBef>
                <a:spcPct val="0"/>
              </a:spcBef>
              <a:spcAft>
                <a:spcPct val="0"/>
              </a:spcAft>
              <a:defRPr/>
            </a:pPr>
            <a:fld id="{1ED790D7-6080-4640-ACA1-951F7373FCE7}" type="slidenum">
              <a:rPr lang="zh-TW" altLang="en-US" sz="675">
                <a:solidFill>
                  <a:srgbClr val="898989"/>
                </a:solidFill>
                <a:latin typeface="Calibri" pitchFamily="34" charset="0"/>
                <a:ea typeface="新細明體" pitchFamily="18" charset="-120"/>
              </a:rPr>
              <a:pPr defTabSz="685800" fontAlgn="base">
                <a:spcBef>
                  <a:spcPct val="0"/>
                </a:spcBef>
                <a:spcAft>
                  <a:spcPct val="0"/>
                </a:spcAft>
                <a:defRPr/>
              </a:pPr>
              <a:t>2</a:t>
            </a:fld>
            <a:endParaRPr lang="zh-TW" altLang="en-US" sz="675">
              <a:solidFill>
                <a:srgbClr val="898989"/>
              </a:solidFill>
              <a:latin typeface="Calibri" pitchFamily="34" charset="0"/>
              <a:ea typeface="新細明體" pitchFamily="18" charset="-120"/>
            </a:endParaRPr>
          </a:p>
        </p:txBody>
      </p:sp>
      <p:sp>
        <p:nvSpPr>
          <p:cNvPr id="3" name="Line 7">
            <a:extLst>
              <a:ext uri="{FF2B5EF4-FFF2-40B4-BE49-F238E27FC236}">
                <a16:creationId xmlns:a16="http://schemas.microsoft.com/office/drawing/2014/main" id="{F3873906-62A4-10A2-5D38-65A96C2F66BC}"/>
              </a:ext>
            </a:extLst>
          </p:cNvPr>
          <p:cNvSpPr>
            <a:spLocks noChangeShapeType="1"/>
          </p:cNvSpPr>
          <p:nvPr/>
        </p:nvSpPr>
        <p:spPr bwMode="gray">
          <a:xfrm>
            <a:off x="278607" y="4076144"/>
            <a:ext cx="2817883" cy="4621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5" name="Line 9">
            <a:extLst>
              <a:ext uri="{FF2B5EF4-FFF2-40B4-BE49-F238E27FC236}">
                <a16:creationId xmlns:a16="http://schemas.microsoft.com/office/drawing/2014/main" id="{B7D2853B-7C27-E3DF-A0FD-B7E982B36867}"/>
              </a:ext>
            </a:extLst>
          </p:cNvPr>
          <p:cNvSpPr>
            <a:spLocks noChangeShapeType="1"/>
          </p:cNvSpPr>
          <p:nvPr/>
        </p:nvSpPr>
        <p:spPr bwMode="gray">
          <a:xfrm flipV="1">
            <a:off x="6004334" y="4076145"/>
            <a:ext cx="2729691" cy="4143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6" name="Line 12">
            <a:extLst>
              <a:ext uri="{FF2B5EF4-FFF2-40B4-BE49-F238E27FC236}">
                <a16:creationId xmlns:a16="http://schemas.microsoft.com/office/drawing/2014/main" id="{75153C80-6596-0D93-E163-B727695060A6}"/>
              </a:ext>
            </a:extLst>
          </p:cNvPr>
          <p:cNvSpPr>
            <a:spLocks noChangeShapeType="1"/>
          </p:cNvSpPr>
          <p:nvPr/>
        </p:nvSpPr>
        <p:spPr bwMode="gray">
          <a:xfrm flipV="1">
            <a:off x="5937423" y="1100860"/>
            <a:ext cx="1415156" cy="18713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7" name="Rectangle 20">
            <a:extLst>
              <a:ext uri="{FF2B5EF4-FFF2-40B4-BE49-F238E27FC236}">
                <a16:creationId xmlns:a16="http://schemas.microsoft.com/office/drawing/2014/main" id="{D5490D92-6000-9E8A-6421-354DBA68AC07}"/>
              </a:ext>
            </a:extLst>
          </p:cNvPr>
          <p:cNvSpPr>
            <a:spLocks noChangeArrowheads="1"/>
          </p:cNvSpPr>
          <p:nvPr/>
        </p:nvSpPr>
        <p:spPr bwMode="gray">
          <a:xfrm>
            <a:off x="1651766" y="898826"/>
            <a:ext cx="1017588" cy="349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marL="180975" indent="-180975"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marL="135731" indent="-135731" defTabSz="685800" eaLnBrk="1" fontAlgn="base" hangingPunct="1">
              <a:spcBef>
                <a:spcPct val="0"/>
              </a:spcBef>
              <a:spcAft>
                <a:spcPct val="0"/>
              </a:spcAft>
              <a:buSzPct val="80000"/>
              <a:defRPr/>
            </a:pPr>
            <a:r>
              <a:rPr kumimoji="1" lang="en-US" altLang="en-US" sz="1800" b="1" u="sng" dirty="0">
                <a:solidFill>
                  <a:srgbClr val="C00000"/>
                </a:solidFill>
                <a:latin typeface="Calibri"/>
                <a:ea typeface="新細明體" pitchFamily="18" charset="-120"/>
              </a:rPr>
              <a:t>Awards</a:t>
            </a:r>
          </a:p>
        </p:txBody>
      </p:sp>
      <p:sp>
        <p:nvSpPr>
          <p:cNvPr id="8" name="Rectangle 21">
            <a:extLst>
              <a:ext uri="{FF2B5EF4-FFF2-40B4-BE49-F238E27FC236}">
                <a16:creationId xmlns:a16="http://schemas.microsoft.com/office/drawing/2014/main" id="{FB78043C-F089-FA97-8F4A-B731174025DE}"/>
              </a:ext>
            </a:extLst>
          </p:cNvPr>
          <p:cNvSpPr>
            <a:spLocks noChangeArrowheads="1"/>
          </p:cNvSpPr>
          <p:nvPr/>
        </p:nvSpPr>
        <p:spPr bwMode="gray">
          <a:xfrm>
            <a:off x="5181670" y="1094833"/>
            <a:ext cx="1836738" cy="414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Membership</a:t>
            </a:r>
          </a:p>
        </p:txBody>
      </p:sp>
      <p:sp>
        <p:nvSpPr>
          <p:cNvPr id="9" name="Rectangle 22">
            <a:extLst>
              <a:ext uri="{FF2B5EF4-FFF2-40B4-BE49-F238E27FC236}">
                <a16:creationId xmlns:a16="http://schemas.microsoft.com/office/drawing/2014/main" id="{0AEE0AC5-BFC7-4A17-20AB-D923E9E2A07E}"/>
              </a:ext>
            </a:extLst>
          </p:cNvPr>
          <p:cNvSpPr>
            <a:spLocks noChangeArrowheads="1"/>
          </p:cNvSpPr>
          <p:nvPr/>
        </p:nvSpPr>
        <p:spPr bwMode="gray">
          <a:xfrm>
            <a:off x="584868" y="2062193"/>
            <a:ext cx="1506139" cy="29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Education</a:t>
            </a:r>
          </a:p>
        </p:txBody>
      </p:sp>
      <p:sp>
        <p:nvSpPr>
          <p:cNvPr id="11" name="Text Box 26">
            <a:extLst>
              <a:ext uri="{FF2B5EF4-FFF2-40B4-BE49-F238E27FC236}">
                <a16:creationId xmlns:a16="http://schemas.microsoft.com/office/drawing/2014/main" id="{E0B17304-3097-B8C1-CA1E-63EA745D926B}"/>
              </a:ext>
            </a:extLst>
          </p:cNvPr>
          <p:cNvSpPr txBox="1">
            <a:spLocks noChangeArrowheads="1"/>
          </p:cNvSpPr>
          <p:nvPr/>
        </p:nvSpPr>
        <p:spPr bwMode="auto">
          <a:xfrm>
            <a:off x="415088" y="2501046"/>
            <a:ext cx="227023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
                <a:srgbClr val="4F81BD"/>
              </a:buClr>
              <a:defRPr/>
            </a:pPr>
            <a:r>
              <a:rPr kumimoji="1" lang="en-US" altLang="en-US" sz="1200" dirty="0">
                <a:solidFill>
                  <a:prstClr val="black"/>
                </a:solidFill>
                <a:latin typeface="Calibri"/>
                <a:ea typeface="新細明體" pitchFamily="18" charset="-120"/>
              </a:rPr>
              <a:t>IEEE and the EPS offer a wide range </a:t>
            </a:r>
            <a:r>
              <a:rPr kumimoji="1" lang="en-US" altLang="en-US" sz="1400" dirty="0">
                <a:solidFill>
                  <a:prstClr val="black"/>
                </a:solidFill>
                <a:latin typeface="Calibri"/>
                <a:ea typeface="新細明體" pitchFamily="18" charset="-120"/>
              </a:rPr>
              <a:t>of</a:t>
            </a:r>
            <a:r>
              <a:rPr kumimoji="1" lang="en-US" altLang="en-US" sz="1200" dirty="0">
                <a:solidFill>
                  <a:prstClr val="black"/>
                </a:solidFill>
                <a:latin typeface="Calibri"/>
                <a:ea typeface="新細明體" pitchFamily="18" charset="-120"/>
              </a:rPr>
              <a:t> learning, career enhancement, and employment opportunities within the engineering sciences, research, and other technology areas.</a:t>
            </a:r>
          </a:p>
        </p:txBody>
      </p:sp>
      <p:sp>
        <p:nvSpPr>
          <p:cNvPr id="12" name="Text Box 27">
            <a:extLst>
              <a:ext uri="{FF2B5EF4-FFF2-40B4-BE49-F238E27FC236}">
                <a16:creationId xmlns:a16="http://schemas.microsoft.com/office/drawing/2014/main" id="{1DA31115-AEC9-9E09-730D-54EC23505816}"/>
              </a:ext>
            </a:extLst>
          </p:cNvPr>
          <p:cNvSpPr txBox="1">
            <a:spLocks noChangeArrowheads="1"/>
          </p:cNvSpPr>
          <p:nvPr/>
        </p:nvSpPr>
        <p:spPr bwMode="auto">
          <a:xfrm>
            <a:off x="1572751" y="1225581"/>
            <a:ext cx="23914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20000"/>
              </a:spcBef>
              <a:spcAft>
                <a:spcPct val="0"/>
              </a:spcAft>
              <a:buClr>
                <a:srgbClr val="4F81BD"/>
              </a:buClr>
              <a:defRPr/>
            </a:pPr>
            <a:r>
              <a:rPr kumimoji="1" lang="en-US" altLang="en-US" sz="1200" dirty="0">
                <a:solidFill>
                  <a:prstClr val="black"/>
                </a:solidFill>
                <a:latin typeface="Calibri"/>
                <a:ea typeface="新細明體" pitchFamily="18" charset="-120"/>
              </a:rPr>
              <a:t>EPS Awards Program recognizes contributions to the profession, industry &amp; the Society through a comprehensive set of awards and recognitions.</a:t>
            </a:r>
          </a:p>
        </p:txBody>
      </p:sp>
      <p:sp>
        <p:nvSpPr>
          <p:cNvPr id="13" name="Text Box 29">
            <a:extLst>
              <a:ext uri="{FF2B5EF4-FFF2-40B4-BE49-F238E27FC236}">
                <a16:creationId xmlns:a16="http://schemas.microsoft.com/office/drawing/2014/main" id="{249655CE-C754-670E-196A-D82EA2851780}"/>
              </a:ext>
            </a:extLst>
          </p:cNvPr>
          <p:cNvSpPr txBox="1">
            <a:spLocks noChangeArrowheads="1"/>
          </p:cNvSpPr>
          <p:nvPr/>
        </p:nvSpPr>
        <p:spPr bwMode="auto">
          <a:xfrm>
            <a:off x="73902" y="4668580"/>
            <a:ext cx="334802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sz="1100" dirty="0">
                <a:solidFill>
                  <a:srgbClr val="0000FF"/>
                </a:solidFill>
                <a:latin typeface="Calibri"/>
                <a:ea typeface="新細明體" pitchFamily="18" charset="-120"/>
                <a:cs typeface="Calibri" panose="020F0502020204030204" pitchFamily="34" charset="0"/>
                <a:hlinkClick r:id="rId3"/>
              </a:rPr>
              <a:t>IEEE EPS Transactions on CPMT</a:t>
            </a:r>
            <a:endParaRPr kumimoji="1" lang="en-US" altLang="en-US" sz="1100" dirty="0">
              <a:solidFill>
                <a:srgbClr val="0000FF"/>
              </a:solidFill>
              <a:latin typeface="Calibri"/>
              <a:ea typeface="新細明體" pitchFamily="18" charset="-120"/>
              <a:cs typeface="Calibri" panose="020F0502020204030204" pitchFamily="34" charset="0"/>
            </a:endParaRPr>
          </a:p>
          <a:p>
            <a:pPr defTabSz="685800" eaLnBrk="1" fontAlgn="base" hangingPunct="1">
              <a:spcBef>
                <a:spcPct val="0"/>
              </a:spcBef>
              <a:spcAft>
                <a:spcPct val="0"/>
              </a:spcAft>
              <a:buSzPct val="80000"/>
              <a:defRPr/>
            </a:pPr>
            <a:r>
              <a:rPr kumimoji="1" lang="en-US" sz="1100" dirty="0">
                <a:solidFill>
                  <a:srgbClr val="0000FF"/>
                </a:solidFill>
                <a:latin typeface="Calibri"/>
                <a:ea typeface="新細明體" pitchFamily="18" charset="-120"/>
                <a:cs typeface="Calibri" panose="020F0502020204030204" pitchFamily="34" charset="0"/>
                <a:hlinkClick r:id="rId4"/>
              </a:rPr>
              <a:t>EPS Newsletter - IEEE Electronics Packaging Society </a:t>
            </a:r>
            <a:r>
              <a:rPr kumimoji="1" lang="en-US" sz="1100" dirty="0">
                <a:solidFill>
                  <a:srgbClr val="0000FF"/>
                </a:solidFill>
                <a:latin typeface="Calibri"/>
                <a:ea typeface="新細明體" pitchFamily="18" charset="-120"/>
                <a:cs typeface="Calibri" panose="020F0502020204030204" pitchFamily="34" charset="0"/>
              </a:rPr>
              <a:t> </a:t>
            </a:r>
          </a:p>
          <a:p>
            <a:pPr defTabSz="685800" eaLnBrk="1" fontAlgn="base" hangingPunct="1">
              <a:spcBef>
                <a:spcPct val="0"/>
              </a:spcBef>
              <a:spcAft>
                <a:spcPct val="0"/>
              </a:spcAft>
              <a:buClr>
                <a:srgbClr val="4F81BD"/>
              </a:buClr>
              <a:defRPr/>
            </a:pPr>
            <a:endParaRPr kumimoji="1" lang="en-US" altLang="en-US" sz="1100" dirty="0">
              <a:solidFill>
                <a:srgbClr val="0070C0"/>
              </a:solidFill>
              <a:latin typeface="Calibri"/>
              <a:ea typeface="新細明體" pitchFamily="18" charset="-120"/>
            </a:endParaRPr>
          </a:p>
        </p:txBody>
      </p:sp>
      <p:sp>
        <p:nvSpPr>
          <p:cNvPr id="14" name="Line 12">
            <a:extLst>
              <a:ext uri="{FF2B5EF4-FFF2-40B4-BE49-F238E27FC236}">
                <a16:creationId xmlns:a16="http://schemas.microsoft.com/office/drawing/2014/main" id="{D23C0185-D934-7743-AD79-C3D0ABA7E698}"/>
              </a:ext>
            </a:extLst>
          </p:cNvPr>
          <p:cNvSpPr>
            <a:spLocks noChangeShapeType="1"/>
          </p:cNvSpPr>
          <p:nvPr/>
        </p:nvSpPr>
        <p:spPr bwMode="gray">
          <a:xfrm flipH="1" flipV="1">
            <a:off x="4276859" y="1122647"/>
            <a:ext cx="203520" cy="10624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sz="2000" dirty="0">
              <a:solidFill>
                <a:prstClr val="black"/>
              </a:solidFill>
              <a:latin typeface="Calibri"/>
              <a:ea typeface="新細明體" pitchFamily="18" charset="-120"/>
            </a:endParaRPr>
          </a:p>
        </p:txBody>
      </p:sp>
      <p:sp>
        <p:nvSpPr>
          <p:cNvPr id="15" name="Text Box 25">
            <a:extLst>
              <a:ext uri="{FF2B5EF4-FFF2-40B4-BE49-F238E27FC236}">
                <a16:creationId xmlns:a16="http://schemas.microsoft.com/office/drawing/2014/main" id="{87E91981-A661-2A00-1D25-607D05456EC4}"/>
              </a:ext>
            </a:extLst>
          </p:cNvPr>
          <p:cNvSpPr txBox="1">
            <a:spLocks noChangeArrowheads="1"/>
          </p:cNvSpPr>
          <p:nvPr/>
        </p:nvSpPr>
        <p:spPr bwMode="auto">
          <a:xfrm>
            <a:off x="4847499" y="1435541"/>
            <a:ext cx="17470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
                <a:srgbClr val="4F81BD"/>
              </a:buClr>
              <a:defRPr/>
            </a:pPr>
            <a:r>
              <a:rPr kumimoji="1" lang="en-US" altLang="en-US" sz="1200" dirty="0">
                <a:solidFill>
                  <a:prstClr val="black"/>
                </a:solidFill>
                <a:latin typeface="Calibri"/>
                <a:ea typeface="新細明體" pitchFamily="18" charset="-120"/>
              </a:rPr>
              <a:t>&gt;2500+ current members </a:t>
            </a:r>
          </a:p>
          <a:p>
            <a:pPr marL="171446" indent="-171446" defTabSz="685800" eaLnBrk="1" fontAlgn="base" hangingPunct="1">
              <a:spcBef>
                <a:spcPct val="0"/>
              </a:spcBef>
              <a:spcAft>
                <a:spcPct val="0"/>
              </a:spcAft>
              <a:buClr>
                <a:srgbClr val="4F81BD"/>
              </a:buClr>
              <a:buFont typeface="Arial" panose="020B0604020202020204" pitchFamily="34" charset="0"/>
              <a:buChar char="•"/>
              <a:defRPr/>
            </a:pPr>
            <a:r>
              <a:rPr kumimoji="1" lang="en-US" altLang="en-US" sz="1200" dirty="0">
                <a:solidFill>
                  <a:prstClr val="black"/>
                </a:solidFill>
                <a:latin typeface="Calibri"/>
                <a:ea typeface="新細明體" pitchFamily="18" charset="-120"/>
                <a:sym typeface="Wingdings" panose="05000000000000000000" pitchFamily="2" charset="2"/>
              </a:rPr>
              <a:t>53% in the Americas</a:t>
            </a:r>
          </a:p>
          <a:p>
            <a:pPr marL="171446" indent="-171446" defTabSz="685800" eaLnBrk="1" fontAlgn="base" hangingPunct="1">
              <a:spcBef>
                <a:spcPct val="0"/>
              </a:spcBef>
              <a:spcAft>
                <a:spcPct val="0"/>
              </a:spcAft>
              <a:buClr>
                <a:srgbClr val="4F81BD"/>
              </a:buClr>
              <a:buFont typeface="Arial" panose="020B0604020202020204" pitchFamily="34" charset="0"/>
              <a:buChar char="•"/>
              <a:defRPr/>
            </a:pPr>
            <a:r>
              <a:rPr kumimoji="1" lang="en-US" altLang="en-US" sz="1200" dirty="0">
                <a:solidFill>
                  <a:prstClr val="black"/>
                </a:solidFill>
                <a:latin typeface="Calibri"/>
                <a:ea typeface="新細明體" pitchFamily="18" charset="-120"/>
                <a:sym typeface="Wingdings" panose="05000000000000000000" pitchFamily="2" charset="2"/>
              </a:rPr>
              <a:t>30 % in Asia</a:t>
            </a:r>
          </a:p>
          <a:p>
            <a:pPr marL="171446" indent="-171446" defTabSz="685800" eaLnBrk="1" fontAlgn="base" hangingPunct="1">
              <a:spcBef>
                <a:spcPct val="0"/>
              </a:spcBef>
              <a:spcAft>
                <a:spcPct val="0"/>
              </a:spcAft>
              <a:buClr>
                <a:srgbClr val="4F81BD"/>
              </a:buClr>
              <a:buFont typeface="Arial" panose="020B0604020202020204" pitchFamily="34" charset="0"/>
              <a:buChar char="•"/>
              <a:defRPr/>
            </a:pPr>
            <a:r>
              <a:rPr kumimoji="1" lang="en-US" altLang="en-US" sz="1200" dirty="0">
                <a:solidFill>
                  <a:prstClr val="black"/>
                </a:solidFill>
                <a:latin typeface="Calibri"/>
                <a:ea typeface="新細明體" pitchFamily="18" charset="-120"/>
                <a:sym typeface="Wingdings" panose="05000000000000000000" pitchFamily="2" charset="2"/>
              </a:rPr>
              <a:t>17 % in Europe</a:t>
            </a:r>
            <a:endParaRPr kumimoji="1" lang="en-US" altLang="en-US" sz="1200" dirty="0">
              <a:solidFill>
                <a:prstClr val="black"/>
              </a:solidFill>
              <a:latin typeface="Calibri"/>
              <a:ea typeface="新細明體" pitchFamily="18" charset="-120"/>
            </a:endParaRPr>
          </a:p>
        </p:txBody>
      </p:sp>
      <p:sp>
        <p:nvSpPr>
          <p:cNvPr id="16" name="Line 12">
            <a:extLst>
              <a:ext uri="{FF2B5EF4-FFF2-40B4-BE49-F238E27FC236}">
                <a16:creationId xmlns:a16="http://schemas.microsoft.com/office/drawing/2014/main" id="{380662F2-3574-EF16-6179-EDA8C51C954F}"/>
              </a:ext>
            </a:extLst>
          </p:cNvPr>
          <p:cNvSpPr>
            <a:spLocks noChangeShapeType="1"/>
          </p:cNvSpPr>
          <p:nvPr/>
        </p:nvSpPr>
        <p:spPr bwMode="gray">
          <a:xfrm flipH="1" flipV="1">
            <a:off x="900940" y="1890343"/>
            <a:ext cx="2289210" cy="10293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17" name="Rectangle 21">
            <a:extLst>
              <a:ext uri="{FF2B5EF4-FFF2-40B4-BE49-F238E27FC236}">
                <a16:creationId xmlns:a16="http://schemas.microsoft.com/office/drawing/2014/main" id="{A192F937-A404-E7A7-A77B-BF34C1C8771A}"/>
              </a:ext>
            </a:extLst>
          </p:cNvPr>
          <p:cNvSpPr>
            <a:spLocks noChangeArrowheads="1"/>
          </p:cNvSpPr>
          <p:nvPr/>
        </p:nvSpPr>
        <p:spPr bwMode="gray">
          <a:xfrm>
            <a:off x="6910525" y="1645367"/>
            <a:ext cx="2104628" cy="414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Technical Committees</a:t>
            </a:r>
          </a:p>
        </p:txBody>
      </p:sp>
      <p:sp>
        <p:nvSpPr>
          <p:cNvPr id="18" name="Rectangle 8">
            <a:extLst>
              <a:ext uri="{FF2B5EF4-FFF2-40B4-BE49-F238E27FC236}">
                <a16:creationId xmlns:a16="http://schemas.microsoft.com/office/drawing/2014/main" id="{DE3F7EB4-4231-6421-76D0-A0A384768A5A}"/>
              </a:ext>
            </a:extLst>
          </p:cNvPr>
          <p:cNvSpPr>
            <a:spLocks noChangeArrowheads="1"/>
          </p:cNvSpPr>
          <p:nvPr/>
        </p:nvSpPr>
        <p:spPr bwMode="gray">
          <a:xfrm>
            <a:off x="6327695" y="4512286"/>
            <a:ext cx="2732089" cy="10392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200" dirty="0">
                <a:solidFill>
                  <a:prstClr val="black"/>
                </a:solidFill>
                <a:latin typeface="Calibri"/>
                <a:ea typeface="新細明體" pitchFamily="18" charset="-120"/>
                <a:cs typeface="Calibri" panose="020F0502020204030204" pitchFamily="34" charset="0"/>
              </a:rPr>
              <a:t>EPS sponsors conferences around the world.  EPS Members can access EPS conference proceedings and journal papers for FREE through the EPS Digital Member Library @ </a:t>
            </a:r>
            <a:r>
              <a:rPr kumimoji="1" lang="en-US" sz="1200" dirty="0">
                <a:solidFill>
                  <a:srgbClr val="0000FF"/>
                </a:solidFill>
                <a:latin typeface="Calibri"/>
                <a:ea typeface="新細明體" pitchFamily="18" charset="-120"/>
                <a:cs typeface="Calibri" panose="020F0502020204030204" pitchFamily="34" charset="0"/>
                <a:hlinkClick r:id="rId5"/>
              </a:rPr>
              <a:t>IEEE Xplore® </a:t>
            </a:r>
            <a:endParaRPr kumimoji="1" lang="en-US" altLang="en-US" sz="1200" dirty="0">
              <a:solidFill>
                <a:prstClr val="black"/>
              </a:solidFill>
              <a:latin typeface="Calibri"/>
              <a:ea typeface="新細明體" pitchFamily="18" charset="-120"/>
              <a:cs typeface="Calibri" panose="020F0502020204030204" pitchFamily="34" charset="0"/>
            </a:endParaRPr>
          </a:p>
        </p:txBody>
      </p:sp>
      <p:sp>
        <p:nvSpPr>
          <p:cNvPr id="19" name="Freeform 13">
            <a:extLst>
              <a:ext uri="{FF2B5EF4-FFF2-40B4-BE49-F238E27FC236}">
                <a16:creationId xmlns:a16="http://schemas.microsoft.com/office/drawing/2014/main" id="{0A3C3EB7-E5CD-6F61-AED2-B8F759C3C079}"/>
              </a:ext>
            </a:extLst>
          </p:cNvPr>
          <p:cNvSpPr>
            <a:spLocks/>
          </p:cNvSpPr>
          <p:nvPr/>
        </p:nvSpPr>
        <p:spPr bwMode="gray">
          <a:xfrm>
            <a:off x="4569689" y="2226793"/>
            <a:ext cx="1316037" cy="1241425"/>
          </a:xfrm>
          <a:custGeom>
            <a:avLst/>
            <a:gdLst>
              <a:gd name="T0" fmla="*/ 41317 w 860"/>
              <a:gd name="T1" fmla="*/ 673785 h 807"/>
              <a:gd name="T2" fmla="*/ 41317 w 860"/>
              <a:gd name="T3" fmla="*/ 673785 h 807"/>
              <a:gd name="T4" fmla="*/ 99468 w 860"/>
              <a:gd name="T5" fmla="*/ 683014 h 807"/>
              <a:gd name="T6" fmla="*/ 156088 w 860"/>
              <a:gd name="T7" fmla="*/ 695321 h 807"/>
              <a:gd name="T8" fmla="*/ 214239 w 860"/>
              <a:gd name="T9" fmla="*/ 709166 h 807"/>
              <a:gd name="T10" fmla="*/ 269329 w 860"/>
              <a:gd name="T11" fmla="*/ 726087 h 807"/>
              <a:gd name="T12" fmla="*/ 321358 w 860"/>
              <a:gd name="T13" fmla="*/ 747624 h 807"/>
              <a:gd name="T14" fmla="*/ 373387 w 860"/>
              <a:gd name="T15" fmla="*/ 773775 h 807"/>
              <a:gd name="T16" fmla="*/ 422356 w 860"/>
              <a:gd name="T17" fmla="*/ 801465 h 807"/>
              <a:gd name="T18" fmla="*/ 468264 w 860"/>
              <a:gd name="T19" fmla="*/ 830693 h 807"/>
              <a:gd name="T20" fmla="*/ 515703 w 860"/>
              <a:gd name="T21" fmla="*/ 866075 h 807"/>
              <a:gd name="T22" fmla="*/ 558551 w 860"/>
              <a:gd name="T23" fmla="*/ 901456 h 807"/>
              <a:gd name="T24" fmla="*/ 598338 w 860"/>
              <a:gd name="T25" fmla="*/ 941452 h 807"/>
              <a:gd name="T26" fmla="*/ 636595 w 860"/>
              <a:gd name="T27" fmla="*/ 982987 h 807"/>
              <a:gd name="T28" fmla="*/ 674852 w 860"/>
              <a:gd name="T29" fmla="*/ 1026060 h 807"/>
              <a:gd name="T30" fmla="*/ 705457 w 860"/>
              <a:gd name="T31" fmla="*/ 1072210 h 807"/>
              <a:gd name="T32" fmla="*/ 737593 w 860"/>
              <a:gd name="T33" fmla="*/ 1121436 h 807"/>
              <a:gd name="T34" fmla="*/ 763608 w 860"/>
              <a:gd name="T35" fmla="*/ 1170662 h 807"/>
              <a:gd name="T36" fmla="*/ 1169131 w 860"/>
              <a:gd name="T37" fmla="*/ 1241425 h 807"/>
              <a:gd name="T38" fmla="*/ 1316037 w 860"/>
              <a:gd name="T39" fmla="*/ 787620 h 807"/>
              <a:gd name="T40" fmla="*/ 1316037 w 860"/>
              <a:gd name="T41" fmla="*/ 787620 h 807"/>
              <a:gd name="T42" fmla="*/ 1264008 w 860"/>
              <a:gd name="T43" fmla="*/ 703013 h 807"/>
              <a:gd name="T44" fmla="*/ 1205857 w 860"/>
              <a:gd name="T45" fmla="*/ 624558 h 807"/>
              <a:gd name="T46" fmla="*/ 1146176 w 860"/>
              <a:gd name="T47" fmla="*/ 546104 h 807"/>
              <a:gd name="T48" fmla="*/ 1078844 w 860"/>
              <a:gd name="T49" fmla="*/ 473803 h 807"/>
              <a:gd name="T50" fmla="*/ 1006921 w 860"/>
              <a:gd name="T51" fmla="*/ 407655 h 807"/>
              <a:gd name="T52" fmla="*/ 931938 w 860"/>
              <a:gd name="T53" fmla="*/ 343046 h 807"/>
              <a:gd name="T54" fmla="*/ 853894 w 860"/>
              <a:gd name="T55" fmla="*/ 281513 h 807"/>
              <a:gd name="T56" fmla="*/ 769729 w 860"/>
              <a:gd name="T57" fmla="*/ 229210 h 807"/>
              <a:gd name="T58" fmla="*/ 682503 w 860"/>
              <a:gd name="T59" fmla="*/ 179984 h 807"/>
              <a:gd name="T60" fmla="*/ 593747 w 860"/>
              <a:gd name="T61" fmla="*/ 136911 h 807"/>
              <a:gd name="T62" fmla="*/ 500400 w 860"/>
              <a:gd name="T63" fmla="*/ 98453 h 807"/>
              <a:gd name="T64" fmla="*/ 405523 w 860"/>
              <a:gd name="T65" fmla="*/ 66148 h 807"/>
              <a:gd name="T66" fmla="*/ 310646 w 860"/>
              <a:gd name="T67" fmla="*/ 39996 h 807"/>
              <a:gd name="T68" fmla="*/ 208117 w 860"/>
              <a:gd name="T69" fmla="*/ 19998 h 807"/>
              <a:gd name="T70" fmla="*/ 104059 w 860"/>
              <a:gd name="T71" fmla="*/ 9230 h 807"/>
              <a:gd name="T72" fmla="*/ 55090 w 860"/>
              <a:gd name="T73" fmla="*/ 3077 h 807"/>
              <a:gd name="T74" fmla="*/ 0 w 860"/>
              <a:gd name="T75" fmla="*/ 0 h 807"/>
              <a:gd name="T76" fmla="*/ 310646 w 860"/>
              <a:gd name="T77" fmla="*/ 356890 h 807"/>
              <a:gd name="T78" fmla="*/ 41317 w 860"/>
              <a:gd name="T79" fmla="*/ 673785 h 8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0" h="807">
                <a:moveTo>
                  <a:pt x="27" y="438"/>
                </a:moveTo>
                <a:lnTo>
                  <a:pt x="27" y="438"/>
                </a:lnTo>
                <a:lnTo>
                  <a:pt x="65" y="444"/>
                </a:lnTo>
                <a:lnTo>
                  <a:pt x="102" y="452"/>
                </a:lnTo>
                <a:lnTo>
                  <a:pt x="140" y="461"/>
                </a:lnTo>
                <a:lnTo>
                  <a:pt x="176" y="472"/>
                </a:lnTo>
                <a:lnTo>
                  <a:pt x="210" y="486"/>
                </a:lnTo>
                <a:lnTo>
                  <a:pt x="244" y="503"/>
                </a:lnTo>
                <a:lnTo>
                  <a:pt x="276" y="521"/>
                </a:lnTo>
                <a:lnTo>
                  <a:pt x="306" y="540"/>
                </a:lnTo>
                <a:lnTo>
                  <a:pt x="337" y="563"/>
                </a:lnTo>
                <a:lnTo>
                  <a:pt x="365" y="586"/>
                </a:lnTo>
                <a:lnTo>
                  <a:pt x="391" y="612"/>
                </a:lnTo>
                <a:lnTo>
                  <a:pt x="416" y="639"/>
                </a:lnTo>
                <a:lnTo>
                  <a:pt x="441" y="667"/>
                </a:lnTo>
                <a:lnTo>
                  <a:pt x="461" y="697"/>
                </a:lnTo>
                <a:lnTo>
                  <a:pt x="482" y="729"/>
                </a:lnTo>
                <a:lnTo>
                  <a:pt x="499" y="761"/>
                </a:lnTo>
                <a:lnTo>
                  <a:pt x="764" y="807"/>
                </a:lnTo>
                <a:lnTo>
                  <a:pt x="860" y="512"/>
                </a:lnTo>
                <a:lnTo>
                  <a:pt x="826" y="457"/>
                </a:lnTo>
                <a:lnTo>
                  <a:pt x="788" y="406"/>
                </a:lnTo>
                <a:lnTo>
                  <a:pt x="749" y="355"/>
                </a:lnTo>
                <a:lnTo>
                  <a:pt x="705" y="308"/>
                </a:lnTo>
                <a:lnTo>
                  <a:pt x="658" y="265"/>
                </a:lnTo>
                <a:lnTo>
                  <a:pt x="609" y="223"/>
                </a:lnTo>
                <a:lnTo>
                  <a:pt x="558" y="183"/>
                </a:lnTo>
                <a:lnTo>
                  <a:pt x="503" y="149"/>
                </a:lnTo>
                <a:lnTo>
                  <a:pt x="446" y="117"/>
                </a:lnTo>
                <a:lnTo>
                  <a:pt x="388" y="89"/>
                </a:lnTo>
                <a:lnTo>
                  <a:pt x="327" y="64"/>
                </a:lnTo>
                <a:lnTo>
                  <a:pt x="265" y="43"/>
                </a:lnTo>
                <a:lnTo>
                  <a:pt x="203" y="26"/>
                </a:lnTo>
                <a:lnTo>
                  <a:pt x="136" y="13"/>
                </a:lnTo>
                <a:lnTo>
                  <a:pt x="68" y="6"/>
                </a:lnTo>
                <a:lnTo>
                  <a:pt x="36" y="2"/>
                </a:lnTo>
                <a:lnTo>
                  <a:pt x="0" y="0"/>
                </a:lnTo>
                <a:lnTo>
                  <a:pt x="203" y="232"/>
                </a:lnTo>
                <a:lnTo>
                  <a:pt x="27" y="4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0" name="Freeform 14">
            <a:extLst>
              <a:ext uri="{FF2B5EF4-FFF2-40B4-BE49-F238E27FC236}">
                <a16:creationId xmlns:a16="http://schemas.microsoft.com/office/drawing/2014/main" id="{BCD6802A-FBA8-E04E-FDC8-F0037AC04596}"/>
              </a:ext>
            </a:extLst>
          </p:cNvPr>
          <p:cNvSpPr>
            <a:spLocks/>
          </p:cNvSpPr>
          <p:nvPr/>
        </p:nvSpPr>
        <p:spPr bwMode="gray">
          <a:xfrm>
            <a:off x="3196501" y="2226793"/>
            <a:ext cx="1619250" cy="1057275"/>
          </a:xfrm>
          <a:custGeom>
            <a:avLst/>
            <a:gdLst>
              <a:gd name="T0" fmla="*/ 589236 w 1058"/>
              <a:gd name="T1" fmla="*/ 1057275 h 688"/>
              <a:gd name="T2" fmla="*/ 589236 w 1058"/>
              <a:gd name="T3" fmla="*/ 1057275 h 688"/>
              <a:gd name="T4" fmla="*/ 621376 w 1058"/>
              <a:gd name="T5" fmla="*/ 1012710 h 688"/>
              <a:gd name="T6" fmla="*/ 656577 w 1058"/>
              <a:gd name="T7" fmla="*/ 972754 h 688"/>
              <a:gd name="T8" fmla="*/ 690247 w 1058"/>
              <a:gd name="T9" fmla="*/ 934336 h 688"/>
              <a:gd name="T10" fmla="*/ 731570 w 1058"/>
              <a:gd name="T11" fmla="*/ 897454 h 688"/>
              <a:gd name="T12" fmla="*/ 771363 w 1058"/>
              <a:gd name="T13" fmla="*/ 862109 h 688"/>
              <a:gd name="T14" fmla="*/ 815747 w 1058"/>
              <a:gd name="T15" fmla="*/ 829838 h 688"/>
              <a:gd name="T16" fmla="*/ 858600 w 1058"/>
              <a:gd name="T17" fmla="*/ 800640 h 688"/>
              <a:gd name="T18" fmla="*/ 904515 w 1058"/>
              <a:gd name="T19" fmla="*/ 774515 h 688"/>
              <a:gd name="T20" fmla="*/ 953490 w 1058"/>
              <a:gd name="T21" fmla="*/ 751464 h 688"/>
              <a:gd name="T22" fmla="*/ 1002466 w 1058"/>
              <a:gd name="T23" fmla="*/ 731487 h 688"/>
              <a:gd name="T24" fmla="*/ 1054502 w 1058"/>
              <a:gd name="T25" fmla="*/ 711509 h 688"/>
              <a:gd name="T26" fmla="*/ 1106539 w 1058"/>
              <a:gd name="T27" fmla="*/ 696142 h 688"/>
              <a:gd name="T28" fmla="*/ 1161636 w 1058"/>
              <a:gd name="T29" fmla="*/ 685385 h 688"/>
              <a:gd name="T30" fmla="*/ 1216733 w 1058"/>
              <a:gd name="T31" fmla="*/ 676164 h 688"/>
              <a:gd name="T32" fmla="*/ 1271831 w 1058"/>
              <a:gd name="T33" fmla="*/ 670017 h 688"/>
              <a:gd name="T34" fmla="*/ 1329989 w 1058"/>
              <a:gd name="T35" fmla="*/ 670017 h 688"/>
              <a:gd name="T36" fmla="*/ 1329989 w 1058"/>
              <a:gd name="T37" fmla="*/ 670017 h 688"/>
              <a:gd name="T38" fmla="*/ 1352946 w 1058"/>
              <a:gd name="T39" fmla="*/ 670017 h 688"/>
              <a:gd name="T40" fmla="*/ 1619250 w 1058"/>
              <a:gd name="T41" fmla="*/ 356523 h 688"/>
              <a:gd name="T42" fmla="*/ 1310093 w 1058"/>
              <a:gd name="T43" fmla="*/ 0 h 688"/>
              <a:gd name="T44" fmla="*/ 1310093 w 1058"/>
              <a:gd name="T45" fmla="*/ 0 h 688"/>
              <a:gd name="T46" fmla="*/ 1209081 w 1058"/>
              <a:gd name="T47" fmla="*/ 6147 h 688"/>
              <a:gd name="T48" fmla="*/ 1106539 w 1058"/>
              <a:gd name="T49" fmla="*/ 13831 h 688"/>
              <a:gd name="T50" fmla="*/ 1008588 w 1058"/>
              <a:gd name="T51" fmla="*/ 32271 h 688"/>
              <a:gd name="T52" fmla="*/ 913698 w 1058"/>
              <a:gd name="T53" fmla="*/ 55323 h 688"/>
              <a:gd name="T54" fmla="*/ 817277 w 1058"/>
              <a:gd name="T55" fmla="*/ 84521 h 688"/>
              <a:gd name="T56" fmla="*/ 728509 w 1058"/>
              <a:gd name="T57" fmla="*/ 118329 h 688"/>
              <a:gd name="T58" fmla="*/ 638211 w 1058"/>
              <a:gd name="T59" fmla="*/ 159821 h 688"/>
              <a:gd name="T60" fmla="*/ 554034 w 1058"/>
              <a:gd name="T61" fmla="*/ 205923 h 688"/>
              <a:gd name="T62" fmla="*/ 471388 w 1058"/>
              <a:gd name="T63" fmla="*/ 255098 h 688"/>
              <a:gd name="T64" fmla="*/ 393334 w 1058"/>
              <a:gd name="T65" fmla="*/ 310421 h 688"/>
              <a:gd name="T66" fmla="*/ 318340 w 1058"/>
              <a:gd name="T67" fmla="*/ 371890 h 688"/>
              <a:gd name="T68" fmla="*/ 244877 w 1058"/>
              <a:gd name="T69" fmla="*/ 434897 h 688"/>
              <a:gd name="T70" fmla="*/ 179066 w 1058"/>
              <a:gd name="T71" fmla="*/ 505586 h 688"/>
              <a:gd name="T72" fmla="*/ 114786 w 1058"/>
              <a:gd name="T73" fmla="*/ 577813 h 688"/>
              <a:gd name="T74" fmla="*/ 55097 w 1058"/>
              <a:gd name="T75" fmla="*/ 653113 h 688"/>
              <a:gd name="T76" fmla="*/ 0 w 1058"/>
              <a:gd name="T77" fmla="*/ 731487 h 688"/>
              <a:gd name="T78" fmla="*/ 471388 w 1058"/>
              <a:gd name="T79" fmla="*/ 665407 h 688"/>
              <a:gd name="T80" fmla="*/ 589236 w 1058"/>
              <a:gd name="T81" fmla="*/ 1057275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8" h="688">
                <a:moveTo>
                  <a:pt x="385" y="688"/>
                </a:moveTo>
                <a:lnTo>
                  <a:pt x="385" y="688"/>
                </a:lnTo>
                <a:lnTo>
                  <a:pt x="406" y="659"/>
                </a:lnTo>
                <a:lnTo>
                  <a:pt x="429" y="633"/>
                </a:lnTo>
                <a:lnTo>
                  <a:pt x="451" y="608"/>
                </a:lnTo>
                <a:lnTo>
                  <a:pt x="478" y="584"/>
                </a:lnTo>
                <a:lnTo>
                  <a:pt x="504" y="561"/>
                </a:lnTo>
                <a:lnTo>
                  <a:pt x="533" y="540"/>
                </a:lnTo>
                <a:lnTo>
                  <a:pt x="561" y="521"/>
                </a:lnTo>
                <a:lnTo>
                  <a:pt x="591" y="504"/>
                </a:lnTo>
                <a:lnTo>
                  <a:pt x="623" y="489"/>
                </a:lnTo>
                <a:lnTo>
                  <a:pt x="655" y="476"/>
                </a:lnTo>
                <a:lnTo>
                  <a:pt x="689" y="463"/>
                </a:lnTo>
                <a:lnTo>
                  <a:pt x="723" y="453"/>
                </a:lnTo>
                <a:lnTo>
                  <a:pt x="759" y="446"/>
                </a:lnTo>
                <a:lnTo>
                  <a:pt x="795" y="440"/>
                </a:lnTo>
                <a:lnTo>
                  <a:pt x="831" y="436"/>
                </a:lnTo>
                <a:lnTo>
                  <a:pt x="869" y="436"/>
                </a:lnTo>
                <a:lnTo>
                  <a:pt x="884" y="436"/>
                </a:lnTo>
                <a:lnTo>
                  <a:pt x="1058" y="232"/>
                </a:lnTo>
                <a:lnTo>
                  <a:pt x="856" y="0"/>
                </a:lnTo>
                <a:lnTo>
                  <a:pt x="790" y="4"/>
                </a:lnTo>
                <a:lnTo>
                  <a:pt x="723" y="9"/>
                </a:lnTo>
                <a:lnTo>
                  <a:pt x="659" y="21"/>
                </a:lnTo>
                <a:lnTo>
                  <a:pt x="597" y="36"/>
                </a:lnTo>
                <a:lnTo>
                  <a:pt x="534" y="55"/>
                </a:lnTo>
                <a:lnTo>
                  <a:pt x="476" y="77"/>
                </a:lnTo>
                <a:lnTo>
                  <a:pt x="417" y="104"/>
                </a:lnTo>
                <a:lnTo>
                  <a:pt x="362" y="134"/>
                </a:lnTo>
                <a:lnTo>
                  <a:pt x="308" y="166"/>
                </a:lnTo>
                <a:lnTo>
                  <a:pt x="257" y="202"/>
                </a:lnTo>
                <a:lnTo>
                  <a:pt x="208" y="242"/>
                </a:lnTo>
                <a:lnTo>
                  <a:pt x="160" y="283"/>
                </a:lnTo>
                <a:lnTo>
                  <a:pt x="117" y="329"/>
                </a:lnTo>
                <a:lnTo>
                  <a:pt x="75" y="376"/>
                </a:lnTo>
                <a:lnTo>
                  <a:pt x="36" y="425"/>
                </a:lnTo>
                <a:lnTo>
                  <a:pt x="0" y="476"/>
                </a:lnTo>
                <a:lnTo>
                  <a:pt x="308" y="433"/>
                </a:lnTo>
                <a:lnTo>
                  <a:pt x="385" y="68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1" name="Freeform 15">
            <a:extLst>
              <a:ext uri="{FF2B5EF4-FFF2-40B4-BE49-F238E27FC236}">
                <a16:creationId xmlns:a16="http://schemas.microsoft.com/office/drawing/2014/main" id="{02B3DCFF-E617-CBD6-C84B-88F6B9BEC4EE}"/>
              </a:ext>
            </a:extLst>
          </p:cNvPr>
          <p:cNvSpPr>
            <a:spLocks/>
          </p:cNvSpPr>
          <p:nvPr/>
        </p:nvSpPr>
        <p:spPr bwMode="gray">
          <a:xfrm>
            <a:off x="2950439" y="2947518"/>
            <a:ext cx="800100" cy="1595438"/>
          </a:xfrm>
          <a:custGeom>
            <a:avLst/>
            <a:gdLst>
              <a:gd name="T0" fmla="*/ 743496 w 523"/>
              <a:gd name="T1" fmla="*/ 1213887 h 1037"/>
              <a:gd name="T2" fmla="*/ 743496 w 523"/>
              <a:gd name="T3" fmla="*/ 1213887 h 1037"/>
              <a:gd name="T4" fmla="*/ 728198 w 523"/>
              <a:gd name="T5" fmla="*/ 1173885 h 1037"/>
              <a:gd name="T6" fmla="*/ 711370 w 523"/>
              <a:gd name="T7" fmla="*/ 1130807 h 1037"/>
              <a:gd name="T8" fmla="*/ 699131 w 523"/>
              <a:gd name="T9" fmla="*/ 1086190 h 1037"/>
              <a:gd name="T10" fmla="*/ 688423 w 523"/>
              <a:gd name="T11" fmla="*/ 1043112 h 1037"/>
              <a:gd name="T12" fmla="*/ 679244 w 523"/>
              <a:gd name="T13" fmla="*/ 996956 h 1037"/>
              <a:gd name="T14" fmla="*/ 673124 w 523"/>
              <a:gd name="T15" fmla="*/ 949263 h 1037"/>
              <a:gd name="T16" fmla="*/ 670065 w 523"/>
              <a:gd name="T17" fmla="*/ 903107 h 1037"/>
              <a:gd name="T18" fmla="*/ 670065 w 523"/>
              <a:gd name="T19" fmla="*/ 856952 h 1037"/>
              <a:gd name="T20" fmla="*/ 670065 w 523"/>
              <a:gd name="T21" fmla="*/ 856952 h 1037"/>
              <a:gd name="T22" fmla="*/ 670065 w 523"/>
              <a:gd name="T23" fmla="*/ 792334 h 1037"/>
              <a:gd name="T24" fmla="*/ 679244 w 523"/>
              <a:gd name="T25" fmla="*/ 729255 h 1037"/>
              <a:gd name="T26" fmla="*/ 688423 w 523"/>
              <a:gd name="T27" fmla="*/ 667715 h 1037"/>
              <a:gd name="T28" fmla="*/ 702191 w 523"/>
              <a:gd name="T29" fmla="*/ 609251 h 1037"/>
              <a:gd name="T30" fmla="*/ 722079 w 523"/>
              <a:gd name="T31" fmla="*/ 552326 h 1037"/>
              <a:gd name="T32" fmla="*/ 746556 w 523"/>
              <a:gd name="T33" fmla="*/ 493863 h 1037"/>
              <a:gd name="T34" fmla="*/ 772563 w 523"/>
              <a:gd name="T35" fmla="*/ 441553 h 1037"/>
              <a:gd name="T36" fmla="*/ 800100 w 523"/>
              <a:gd name="T37" fmla="*/ 389244 h 1037"/>
              <a:gd name="T38" fmla="*/ 682303 w 523"/>
              <a:gd name="T39" fmla="*/ 0 h 1037"/>
              <a:gd name="T40" fmla="*/ 214176 w 523"/>
              <a:gd name="T41" fmla="*/ 66156 h 1037"/>
              <a:gd name="T42" fmla="*/ 214176 w 523"/>
              <a:gd name="T43" fmla="*/ 66156 h 1037"/>
              <a:gd name="T44" fmla="*/ 168281 w 523"/>
              <a:gd name="T45" fmla="*/ 153851 h 1037"/>
              <a:gd name="T46" fmla="*/ 123916 w 523"/>
              <a:gd name="T47" fmla="*/ 246162 h 1037"/>
              <a:gd name="T48" fmla="*/ 87200 w 523"/>
              <a:gd name="T49" fmla="*/ 343088 h 1037"/>
              <a:gd name="T50" fmla="*/ 58133 w 523"/>
              <a:gd name="T51" fmla="*/ 441553 h 1037"/>
              <a:gd name="T52" fmla="*/ 32126 w 523"/>
              <a:gd name="T53" fmla="*/ 540018 h 1037"/>
              <a:gd name="T54" fmla="*/ 22947 w 523"/>
              <a:gd name="T55" fmla="*/ 592328 h 1037"/>
              <a:gd name="T56" fmla="*/ 13768 w 523"/>
              <a:gd name="T57" fmla="*/ 644637 h 1037"/>
              <a:gd name="T58" fmla="*/ 9179 w 523"/>
              <a:gd name="T59" fmla="*/ 696946 h 1037"/>
              <a:gd name="T60" fmla="*/ 6119 w 523"/>
              <a:gd name="T61" fmla="*/ 749256 h 1037"/>
              <a:gd name="T62" fmla="*/ 3060 w 523"/>
              <a:gd name="T63" fmla="*/ 801565 h 1037"/>
              <a:gd name="T64" fmla="*/ 0 w 523"/>
              <a:gd name="T65" fmla="*/ 856952 h 1037"/>
              <a:gd name="T66" fmla="*/ 0 w 523"/>
              <a:gd name="T67" fmla="*/ 856952 h 1037"/>
              <a:gd name="T68" fmla="*/ 3060 w 523"/>
              <a:gd name="T69" fmla="*/ 955417 h 1037"/>
              <a:gd name="T70" fmla="*/ 13768 w 523"/>
              <a:gd name="T71" fmla="*/ 1052343 h 1037"/>
              <a:gd name="T72" fmla="*/ 29067 w 523"/>
              <a:gd name="T73" fmla="*/ 1147731 h 1037"/>
              <a:gd name="T74" fmla="*/ 48954 w 523"/>
              <a:gd name="T75" fmla="*/ 1243119 h 1037"/>
              <a:gd name="T76" fmla="*/ 74962 w 523"/>
              <a:gd name="T77" fmla="*/ 1333891 h 1037"/>
              <a:gd name="T78" fmla="*/ 107088 w 523"/>
              <a:gd name="T79" fmla="*/ 1423125 h 1037"/>
              <a:gd name="T80" fmla="*/ 143804 w 523"/>
              <a:gd name="T81" fmla="*/ 1510820 h 1037"/>
              <a:gd name="T82" fmla="*/ 185109 w 523"/>
              <a:gd name="T83" fmla="*/ 1595438 h 1037"/>
              <a:gd name="T84" fmla="*/ 341152 w 523"/>
              <a:gd name="T85" fmla="*/ 1141577 h 1037"/>
              <a:gd name="T86" fmla="*/ 743496 w 523"/>
              <a:gd name="T87" fmla="*/ 1213887 h 1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3" h="1037">
                <a:moveTo>
                  <a:pt x="486" y="789"/>
                </a:moveTo>
                <a:lnTo>
                  <a:pt x="486" y="789"/>
                </a:lnTo>
                <a:lnTo>
                  <a:pt x="476" y="763"/>
                </a:lnTo>
                <a:lnTo>
                  <a:pt x="465" y="735"/>
                </a:lnTo>
                <a:lnTo>
                  <a:pt x="457" y="706"/>
                </a:lnTo>
                <a:lnTo>
                  <a:pt x="450" y="678"/>
                </a:lnTo>
                <a:lnTo>
                  <a:pt x="444" y="648"/>
                </a:lnTo>
                <a:lnTo>
                  <a:pt x="440" y="617"/>
                </a:lnTo>
                <a:lnTo>
                  <a:pt x="438" y="587"/>
                </a:lnTo>
                <a:lnTo>
                  <a:pt x="438" y="557"/>
                </a:lnTo>
                <a:lnTo>
                  <a:pt x="438" y="515"/>
                </a:lnTo>
                <a:lnTo>
                  <a:pt x="444" y="474"/>
                </a:lnTo>
                <a:lnTo>
                  <a:pt x="450" y="434"/>
                </a:lnTo>
                <a:lnTo>
                  <a:pt x="459" y="396"/>
                </a:lnTo>
                <a:lnTo>
                  <a:pt x="472" y="359"/>
                </a:lnTo>
                <a:lnTo>
                  <a:pt x="488" y="321"/>
                </a:lnTo>
                <a:lnTo>
                  <a:pt x="505" y="287"/>
                </a:lnTo>
                <a:lnTo>
                  <a:pt x="523" y="253"/>
                </a:lnTo>
                <a:lnTo>
                  <a:pt x="446" y="0"/>
                </a:lnTo>
                <a:lnTo>
                  <a:pt x="140" y="43"/>
                </a:lnTo>
                <a:lnTo>
                  <a:pt x="110" y="100"/>
                </a:lnTo>
                <a:lnTo>
                  <a:pt x="81" y="160"/>
                </a:lnTo>
                <a:lnTo>
                  <a:pt x="57" y="223"/>
                </a:lnTo>
                <a:lnTo>
                  <a:pt x="38" y="287"/>
                </a:lnTo>
                <a:lnTo>
                  <a:pt x="21" y="351"/>
                </a:lnTo>
                <a:lnTo>
                  <a:pt x="15" y="385"/>
                </a:lnTo>
                <a:lnTo>
                  <a:pt x="9" y="419"/>
                </a:lnTo>
                <a:lnTo>
                  <a:pt x="6" y="453"/>
                </a:lnTo>
                <a:lnTo>
                  <a:pt x="4" y="487"/>
                </a:lnTo>
                <a:lnTo>
                  <a:pt x="2" y="521"/>
                </a:lnTo>
                <a:lnTo>
                  <a:pt x="0" y="557"/>
                </a:lnTo>
                <a:lnTo>
                  <a:pt x="2" y="621"/>
                </a:lnTo>
                <a:lnTo>
                  <a:pt x="9" y="684"/>
                </a:lnTo>
                <a:lnTo>
                  <a:pt x="19" y="746"/>
                </a:lnTo>
                <a:lnTo>
                  <a:pt x="32" y="808"/>
                </a:lnTo>
                <a:lnTo>
                  <a:pt x="49" y="867"/>
                </a:lnTo>
                <a:lnTo>
                  <a:pt x="70" y="925"/>
                </a:lnTo>
                <a:lnTo>
                  <a:pt x="94" y="982"/>
                </a:lnTo>
                <a:lnTo>
                  <a:pt x="121" y="1037"/>
                </a:lnTo>
                <a:lnTo>
                  <a:pt x="223" y="742"/>
                </a:lnTo>
                <a:lnTo>
                  <a:pt x="486" y="78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2" name="Freeform 16">
            <a:extLst>
              <a:ext uri="{FF2B5EF4-FFF2-40B4-BE49-F238E27FC236}">
                <a16:creationId xmlns:a16="http://schemas.microsoft.com/office/drawing/2014/main" id="{467EA711-8123-E349-E4C9-6A56F5F8A0EA}"/>
              </a:ext>
            </a:extLst>
          </p:cNvPr>
          <p:cNvSpPr>
            <a:spLocks/>
          </p:cNvSpPr>
          <p:nvPr/>
        </p:nvSpPr>
        <p:spPr bwMode="gray">
          <a:xfrm>
            <a:off x="3167926" y="4144493"/>
            <a:ext cx="1339850" cy="1235075"/>
          </a:xfrm>
          <a:custGeom>
            <a:avLst/>
            <a:gdLst>
              <a:gd name="T0" fmla="*/ 1266350 w 875"/>
              <a:gd name="T1" fmla="*/ 561398 h 803"/>
              <a:gd name="T2" fmla="*/ 1266350 w 875"/>
              <a:gd name="T3" fmla="*/ 561398 h 803"/>
              <a:gd name="T4" fmla="*/ 1209693 w 875"/>
              <a:gd name="T5" fmla="*/ 552169 h 803"/>
              <a:gd name="T6" fmla="*/ 1151505 w 875"/>
              <a:gd name="T7" fmla="*/ 542941 h 803"/>
              <a:gd name="T8" fmla="*/ 1096380 w 875"/>
              <a:gd name="T9" fmla="*/ 526022 h 803"/>
              <a:gd name="T10" fmla="*/ 1044317 w 875"/>
              <a:gd name="T11" fmla="*/ 509103 h 803"/>
              <a:gd name="T12" fmla="*/ 992255 w 875"/>
              <a:gd name="T13" fmla="*/ 487570 h 803"/>
              <a:gd name="T14" fmla="*/ 940192 w 875"/>
              <a:gd name="T15" fmla="*/ 461423 h 803"/>
              <a:gd name="T16" fmla="*/ 891192 w 875"/>
              <a:gd name="T17" fmla="*/ 435275 h 803"/>
              <a:gd name="T18" fmla="*/ 845254 w 875"/>
              <a:gd name="T19" fmla="*/ 404514 h 803"/>
              <a:gd name="T20" fmla="*/ 800847 w 875"/>
              <a:gd name="T21" fmla="*/ 372214 h 803"/>
              <a:gd name="T22" fmla="*/ 757972 w 875"/>
              <a:gd name="T23" fmla="*/ 336839 h 803"/>
              <a:gd name="T24" fmla="*/ 716628 w 875"/>
              <a:gd name="T25" fmla="*/ 296849 h 803"/>
              <a:gd name="T26" fmla="*/ 679878 w 875"/>
              <a:gd name="T27" fmla="*/ 255321 h 803"/>
              <a:gd name="T28" fmla="*/ 641597 w 875"/>
              <a:gd name="T29" fmla="*/ 215331 h 803"/>
              <a:gd name="T30" fmla="*/ 609440 w 875"/>
              <a:gd name="T31" fmla="*/ 169188 h 803"/>
              <a:gd name="T32" fmla="*/ 581878 w 875"/>
              <a:gd name="T33" fmla="*/ 121508 h 803"/>
              <a:gd name="T34" fmla="*/ 552784 w 875"/>
              <a:gd name="T35" fmla="*/ 72290 h 803"/>
              <a:gd name="T36" fmla="*/ 156188 w 875"/>
              <a:gd name="T37" fmla="*/ 0 h 803"/>
              <a:gd name="T38" fmla="*/ 0 w 875"/>
              <a:gd name="T39" fmla="*/ 453732 h 803"/>
              <a:gd name="T40" fmla="*/ 0 w 875"/>
              <a:gd name="T41" fmla="*/ 453732 h 803"/>
              <a:gd name="T42" fmla="*/ 55125 w 875"/>
              <a:gd name="T43" fmla="*/ 539865 h 803"/>
              <a:gd name="T44" fmla="*/ 111782 w 875"/>
              <a:gd name="T45" fmla="*/ 618307 h 803"/>
              <a:gd name="T46" fmla="*/ 176095 w 875"/>
              <a:gd name="T47" fmla="*/ 696748 h 803"/>
              <a:gd name="T48" fmla="*/ 241939 w 875"/>
              <a:gd name="T49" fmla="*/ 770576 h 803"/>
              <a:gd name="T50" fmla="*/ 315439 w 875"/>
              <a:gd name="T51" fmla="*/ 839789 h 803"/>
              <a:gd name="T52" fmla="*/ 393533 w 875"/>
              <a:gd name="T53" fmla="*/ 904389 h 803"/>
              <a:gd name="T54" fmla="*/ 474690 w 875"/>
              <a:gd name="T55" fmla="*/ 961297 h 803"/>
              <a:gd name="T56" fmla="*/ 557378 w 875"/>
              <a:gd name="T57" fmla="*/ 1013592 h 803"/>
              <a:gd name="T58" fmla="*/ 644659 w 875"/>
              <a:gd name="T59" fmla="*/ 1064349 h 803"/>
              <a:gd name="T60" fmla="*/ 738066 w 875"/>
              <a:gd name="T61" fmla="*/ 1107415 h 803"/>
              <a:gd name="T62" fmla="*/ 829941 w 875"/>
              <a:gd name="T63" fmla="*/ 1144329 h 803"/>
              <a:gd name="T64" fmla="*/ 927942 w 875"/>
              <a:gd name="T65" fmla="*/ 1176628 h 803"/>
              <a:gd name="T66" fmla="*/ 1027474 w 875"/>
              <a:gd name="T67" fmla="*/ 1199699 h 803"/>
              <a:gd name="T68" fmla="*/ 1128537 w 875"/>
              <a:gd name="T69" fmla="*/ 1218156 h 803"/>
              <a:gd name="T70" fmla="*/ 1180599 w 875"/>
              <a:gd name="T71" fmla="*/ 1225847 h 803"/>
              <a:gd name="T72" fmla="*/ 1232662 w 875"/>
              <a:gd name="T73" fmla="*/ 1231999 h 803"/>
              <a:gd name="T74" fmla="*/ 1284725 w 875"/>
              <a:gd name="T75" fmla="*/ 1235075 h 803"/>
              <a:gd name="T76" fmla="*/ 1339850 w 875"/>
              <a:gd name="T77" fmla="*/ 1235075 h 803"/>
              <a:gd name="T78" fmla="*/ 1012161 w 875"/>
              <a:gd name="T79" fmla="*/ 859784 h 803"/>
              <a:gd name="T80" fmla="*/ 1266350 w 875"/>
              <a:gd name="T81" fmla="*/ 561398 h 8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5" h="803">
                <a:moveTo>
                  <a:pt x="827" y="365"/>
                </a:moveTo>
                <a:lnTo>
                  <a:pt x="827" y="365"/>
                </a:lnTo>
                <a:lnTo>
                  <a:pt x="790" y="359"/>
                </a:lnTo>
                <a:lnTo>
                  <a:pt x="752" y="353"/>
                </a:lnTo>
                <a:lnTo>
                  <a:pt x="716" y="342"/>
                </a:lnTo>
                <a:lnTo>
                  <a:pt x="682" y="331"/>
                </a:lnTo>
                <a:lnTo>
                  <a:pt x="648" y="317"/>
                </a:lnTo>
                <a:lnTo>
                  <a:pt x="614" y="300"/>
                </a:lnTo>
                <a:lnTo>
                  <a:pt x="582" y="283"/>
                </a:lnTo>
                <a:lnTo>
                  <a:pt x="552" y="263"/>
                </a:lnTo>
                <a:lnTo>
                  <a:pt x="523" y="242"/>
                </a:lnTo>
                <a:lnTo>
                  <a:pt x="495" y="219"/>
                </a:lnTo>
                <a:lnTo>
                  <a:pt x="468" y="193"/>
                </a:lnTo>
                <a:lnTo>
                  <a:pt x="444" y="166"/>
                </a:lnTo>
                <a:lnTo>
                  <a:pt x="419" y="140"/>
                </a:lnTo>
                <a:lnTo>
                  <a:pt x="398" y="110"/>
                </a:lnTo>
                <a:lnTo>
                  <a:pt x="380" y="79"/>
                </a:lnTo>
                <a:lnTo>
                  <a:pt x="361" y="47"/>
                </a:lnTo>
                <a:lnTo>
                  <a:pt x="102" y="0"/>
                </a:lnTo>
                <a:lnTo>
                  <a:pt x="0" y="295"/>
                </a:lnTo>
                <a:lnTo>
                  <a:pt x="36" y="351"/>
                </a:lnTo>
                <a:lnTo>
                  <a:pt x="73" y="402"/>
                </a:lnTo>
                <a:lnTo>
                  <a:pt x="115" y="453"/>
                </a:lnTo>
                <a:lnTo>
                  <a:pt x="158" y="501"/>
                </a:lnTo>
                <a:lnTo>
                  <a:pt x="206" y="546"/>
                </a:lnTo>
                <a:lnTo>
                  <a:pt x="257" y="588"/>
                </a:lnTo>
                <a:lnTo>
                  <a:pt x="310" y="625"/>
                </a:lnTo>
                <a:lnTo>
                  <a:pt x="364" y="659"/>
                </a:lnTo>
                <a:lnTo>
                  <a:pt x="421" y="692"/>
                </a:lnTo>
                <a:lnTo>
                  <a:pt x="482" y="720"/>
                </a:lnTo>
                <a:lnTo>
                  <a:pt x="542" y="744"/>
                </a:lnTo>
                <a:lnTo>
                  <a:pt x="606" y="765"/>
                </a:lnTo>
                <a:lnTo>
                  <a:pt x="671" y="780"/>
                </a:lnTo>
                <a:lnTo>
                  <a:pt x="737" y="792"/>
                </a:lnTo>
                <a:lnTo>
                  <a:pt x="771" y="797"/>
                </a:lnTo>
                <a:lnTo>
                  <a:pt x="805" y="801"/>
                </a:lnTo>
                <a:lnTo>
                  <a:pt x="839" y="803"/>
                </a:lnTo>
                <a:lnTo>
                  <a:pt x="875" y="803"/>
                </a:lnTo>
                <a:lnTo>
                  <a:pt x="661" y="559"/>
                </a:lnTo>
                <a:lnTo>
                  <a:pt x="827" y="3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3" name="Freeform 17">
            <a:extLst>
              <a:ext uri="{FF2B5EF4-FFF2-40B4-BE49-F238E27FC236}">
                <a16:creationId xmlns:a16="http://schemas.microsoft.com/office/drawing/2014/main" id="{9256743B-8C9A-D436-C3CD-B6D7DC7FAD2E}"/>
              </a:ext>
            </a:extLst>
          </p:cNvPr>
          <p:cNvSpPr>
            <a:spLocks/>
          </p:cNvSpPr>
          <p:nvPr/>
        </p:nvSpPr>
        <p:spPr bwMode="gray">
          <a:xfrm>
            <a:off x="4244251" y="4277843"/>
            <a:ext cx="1658938" cy="1101725"/>
          </a:xfrm>
          <a:custGeom>
            <a:avLst/>
            <a:gdLst>
              <a:gd name="T0" fmla="*/ 1052905 w 1084"/>
              <a:gd name="T1" fmla="*/ 0 h 716"/>
              <a:gd name="T2" fmla="*/ 1052905 w 1084"/>
              <a:gd name="T3" fmla="*/ 0 h 716"/>
              <a:gd name="T4" fmla="*/ 1020767 w 1084"/>
              <a:gd name="T5" fmla="*/ 46162 h 716"/>
              <a:gd name="T6" fmla="*/ 985568 w 1084"/>
              <a:gd name="T7" fmla="*/ 92323 h 716"/>
              <a:gd name="T8" fmla="*/ 950369 w 1084"/>
              <a:gd name="T9" fmla="*/ 136946 h 716"/>
              <a:gd name="T10" fmla="*/ 910579 w 1084"/>
              <a:gd name="T11" fmla="*/ 176953 h 716"/>
              <a:gd name="T12" fmla="*/ 867729 w 1084"/>
              <a:gd name="T13" fmla="*/ 215421 h 716"/>
              <a:gd name="T14" fmla="*/ 823347 w 1084"/>
              <a:gd name="T15" fmla="*/ 249273 h 716"/>
              <a:gd name="T16" fmla="*/ 777436 w 1084"/>
              <a:gd name="T17" fmla="*/ 281586 h 716"/>
              <a:gd name="T18" fmla="*/ 728464 w 1084"/>
              <a:gd name="T19" fmla="*/ 313899 h 716"/>
              <a:gd name="T20" fmla="*/ 679491 w 1084"/>
              <a:gd name="T21" fmla="*/ 340058 h 716"/>
              <a:gd name="T22" fmla="*/ 627458 w 1084"/>
              <a:gd name="T23" fmla="*/ 363138 h 716"/>
              <a:gd name="T24" fmla="*/ 572364 w 1084"/>
              <a:gd name="T25" fmla="*/ 383142 h 716"/>
              <a:gd name="T26" fmla="*/ 517270 w 1084"/>
              <a:gd name="T27" fmla="*/ 401606 h 716"/>
              <a:gd name="T28" fmla="*/ 459116 w 1084"/>
              <a:gd name="T29" fmla="*/ 415455 h 716"/>
              <a:gd name="T30" fmla="*/ 400961 w 1084"/>
              <a:gd name="T31" fmla="*/ 424687 h 716"/>
              <a:gd name="T32" fmla="*/ 341276 w 1084"/>
              <a:gd name="T33" fmla="*/ 430842 h 716"/>
              <a:gd name="T34" fmla="*/ 283121 w 1084"/>
              <a:gd name="T35" fmla="*/ 432381 h 716"/>
              <a:gd name="T36" fmla="*/ 283121 w 1084"/>
              <a:gd name="T37" fmla="*/ 432381 h 716"/>
              <a:gd name="T38" fmla="*/ 247922 w 1084"/>
              <a:gd name="T39" fmla="*/ 430842 h 716"/>
              <a:gd name="T40" fmla="*/ 0 w 1084"/>
              <a:gd name="T41" fmla="*/ 726277 h 716"/>
              <a:gd name="T42" fmla="*/ 322911 w 1084"/>
              <a:gd name="T43" fmla="*/ 1101725 h 716"/>
              <a:gd name="T44" fmla="*/ 322911 w 1084"/>
              <a:gd name="T45" fmla="*/ 1101725 h 716"/>
              <a:gd name="T46" fmla="*/ 378005 w 1084"/>
              <a:gd name="T47" fmla="*/ 1098648 h 716"/>
              <a:gd name="T48" fmla="*/ 430038 w 1084"/>
              <a:gd name="T49" fmla="*/ 1095570 h 716"/>
              <a:gd name="T50" fmla="*/ 482071 w 1084"/>
              <a:gd name="T51" fmla="*/ 1089415 h 716"/>
              <a:gd name="T52" fmla="*/ 534105 w 1084"/>
              <a:gd name="T53" fmla="*/ 1081722 h 716"/>
              <a:gd name="T54" fmla="*/ 586138 w 1084"/>
              <a:gd name="T55" fmla="*/ 1072489 h 716"/>
              <a:gd name="T56" fmla="*/ 638171 w 1084"/>
              <a:gd name="T57" fmla="*/ 1061718 h 716"/>
              <a:gd name="T58" fmla="*/ 737646 w 1084"/>
              <a:gd name="T59" fmla="*/ 1035560 h 716"/>
              <a:gd name="T60" fmla="*/ 835591 w 1084"/>
              <a:gd name="T61" fmla="*/ 1000169 h 716"/>
              <a:gd name="T62" fmla="*/ 930474 w 1084"/>
              <a:gd name="T63" fmla="*/ 961701 h 716"/>
              <a:gd name="T64" fmla="*/ 1020767 w 1084"/>
              <a:gd name="T65" fmla="*/ 915540 h 716"/>
              <a:gd name="T66" fmla="*/ 1107999 w 1084"/>
              <a:gd name="T67" fmla="*/ 866301 h 716"/>
              <a:gd name="T68" fmla="*/ 1193701 w 1084"/>
              <a:gd name="T69" fmla="*/ 810907 h 716"/>
              <a:gd name="T70" fmla="*/ 1271750 w 1084"/>
              <a:gd name="T71" fmla="*/ 746280 h 716"/>
              <a:gd name="T72" fmla="*/ 1349800 w 1084"/>
              <a:gd name="T73" fmla="*/ 683193 h 716"/>
              <a:gd name="T74" fmla="*/ 1420198 w 1084"/>
              <a:gd name="T75" fmla="*/ 610873 h 716"/>
              <a:gd name="T76" fmla="*/ 1489065 w 1084"/>
              <a:gd name="T77" fmla="*/ 535475 h 716"/>
              <a:gd name="T78" fmla="*/ 1550281 w 1084"/>
              <a:gd name="T79" fmla="*/ 457000 h 716"/>
              <a:gd name="T80" fmla="*/ 1606905 w 1084"/>
              <a:gd name="T81" fmla="*/ 372371 h 716"/>
              <a:gd name="T82" fmla="*/ 1658938 w 1084"/>
              <a:gd name="T83" fmla="*/ 284664 h 716"/>
              <a:gd name="T84" fmla="*/ 1199822 w 1084"/>
              <a:gd name="T85" fmla="*/ 386219 h 716"/>
              <a:gd name="T86" fmla="*/ 1052905 w 1084"/>
              <a:gd name="T87" fmla="*/ 0 h 7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84" h="716">
                <a:moveTo>
                  <a:pt x="688" y="0"/>
                </a:moveTo>
                <a:lnTo>
                  <a:pt x="688" y="0"/>
                </a:lnTo>
                <a:lnTo>
                  <a:pt x="667" y="30"/>
                </a:lnTo>
                <a:lnTo>
                  <a:pt x="644" y="60"/>
                </a:lnTo>
                <a:lnTo>
                  <a:pt x="621" y="89"/>
                </a:lnTo>
                <a:lnTo>
                  <a:pt x="595" y="115"/>
                </a:lnTo>
                <a:lnTo>
                  <a:pt x="567" y="140"/>
                </a:lnTo>
                <a:lnTo>
                  <a:pt x="538" y="162"/>
                </a:lnTo>
                <a:lnTo>
                  <a:pt x="508" y="183"/>
                </a:lnTo>
                <a:lnTo>
                  <a:pt x="476" y="204"/>
                </a:lnTo>
                <a:lnTo>
                  <a:pt x="444" y="221"/>
                </a:lnTo>
                <a:lnTo>
                  <a:pt x="410" y="236"/>
                </a:lnTo>
                <a:lnTo>
                  <a:pt x="374" y="249"/>
                </a:lnTo>
                <a:lnTo>
                  <a:pt x="338" y="261"/>
                </a:lnTo>
                <a:lnTo>
                  <a:pt x="300" y="270"/>
                </a:lnTo>
                <a:lnTo>
                  <a:pt x="262" y="276"/>
                </a:lnTo>
                <a:lnTo>
                  <a:pt x="223" y="280"/>
                </a:lnTo>
                <a:lnTo>
                  <a:pt x="185" y="281"/>
                </a:lnTo>
                <a:lnTo>
                  <a:pt x="162" y="280"/>
                </a:lnTo>
                <a:lnTo>
                  <a:pt x="0" y="472"/>
                </a:lnTo>
                <a:lnTo>
                  <a:pt x="211" y="716"/>
                </a:lnTo>
                <a:lnTo>
                  <a:pt x="247" y="714"/>
                </a:lnTo>
                <a:lnTo>
                  <a:pt x="281" y="712"/>
                </a:lnTo>
                <a:lnTo>
                  <a:pt x="315" y="708"/>
                </a:lnTo>
                <a:lnTo>
                  <a:pt x="349" y="703"/>
                </a:lnTo>
                <a:lnTo>
                  <a:pt x="383" y="697"/>
                </a:lnTo>
                <a:lnTo>
                  <a:pt x="417" y="690"/>
                </a:lnTo>
                <a:lnTo>
                  <a:pt x="482" y="673"/>
                </a:lnTo>
                <a:lnTo>
                  <a:pt x="546" y="650"/>
                </a:lnTo>
                <a:lnTo>
                  <a:pt x="608" y="625"/>
                </a:lnTo>
                <a:lnTo>
                  <a:pt x="667" y="595"/>
                </a:lnTo>
                <a:lnTo>
                  <a:pt x="724" y="563"/>
                </a:lnTo>
                <a:lnTo>
                  <a:pt x="780" y="527"/>
                </a:lnTo>
                <a:lnTo>
                  <a:pt x="831" y="485"/>
                </a:lnTo>
                <a:lnTo>
                  <a:pt x="882" y="444"/>
                </a:lnTo>
                <a:lnTo>
                  <a:pt x="928" y="397"/>
                </a:lnTo>
                <a:lnTo>
                  <a:pt x="973" y="348"/>
                </a:lnTo>
                <a:lnTo>
                  <a:pt x="1013" y="297"/>
                </a:lnTo>
                <a:lnTo>
                  <a:pt x="1050" y="242"/>
                </a:lnTo>
                <a:lnTo>
                  <a:pt x="1084" y="185"/>
                </a:lnTo>
                <a:lnTo>
                  <a:pt x="784" y="251"/>
                </a:lnTo>
                <a:lnTo>
                  <a:pt x="6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4" name="Freeform 18">
            <a:extLst>
              <a:ext uri="{FF2B5EF4-FFF2-40B4-BE49-F238E27FC236}">
                <a16:creationId xmlns:a16="http://schemas.microsoft.com/office/drawing/2014/main" id="{CD92A2C9-7FF5-DBC7-7D1B-2F6E0B8388B5}"/>
              </a:ext>
            </a:extLst>
          </p:cNvPr>
          <p:cNvSpPr>
            <a:spLocks/>
          </p:cNvSpPr>
          <p:nvPr/>
        </p:nvSpPr>
        <p:spPr bwMode="gray">
          <a:xfrm>
            <a:off x="5326926" y="3072930"/>
            <a:ext cx="773113" cy="1536700"/>
          </a:xfrm>
          <a:custGeom>
            <a:avLst/>
            <a:gdLst>
              <a:gd name="T0" fmla="*/ 32149 w 505"/>
              <a:gd name="T1" fmla="*/ 376868 h 999"/>
              <a:gd name="T2" fmla="*/ 32149 w 505"/>
              <a:gd name="T3" fmla="*/ 376868 h 999"/>
              <a:gd name="T4" fmla="*/ 47458 w 505"/>
              <a:gd name="T5" fmla="*/ 418401 h 999"/>
              <a:gd name="T6" fmla="*/ 61237 w 505"/>
              <a:gd name="T7" fmla="*/ 461471 h 999"/>
              <a:gd name="T8" fmla="*/ 76546 w 505"/>
              <a:gd name="T9" fmla="*/ 506080 h 999"/>
              <a:gd name="T10" fmla="*/ 84200 w 505"/>
              <a:gd name="T11" fmla="*/ 549151 h 999"/>
              <a:gd name="T12" fmla="*/ 93386 w 505"/>
              <a:gd name="T13" fmla="*/ 592222 h 999"/>
              <a:gd name="T14" fmla="*/ 99510 w 505"/>
              <a:gd name="T15" fmla="*/ 638369 h 999"/>
              <a:gd name="T16" fmla="*/ 102571 w 505"/>
              <a:gd name="T17" fmla="*/ 686054 h 999"/>
              <a:gd name="T18" fmla="*/ 102571 w 505"/>
              <a:gd name="T19" fmla="*/ 732201 h 999"/>
              <a:gd name="T20" fmla="*/ 102571 w 505"/>
              <a:gd name="T21" fmla="*/ 732201 h 999"/>
              <a:gd name="T22" fmla="*/ 102571 w 505"/>
              <a:gd name="T23" fmla="*/ 787578 h 999"/>
              <a:gd name="T24" fmla="*/ 96448 w 505"/>
              <a:gd name="T25" fmla="*/ 842955 h 999"/>
              <a:gd name="T26" fmla="*/ 87262 w 505"/>
              <a:gd name="T27" fmla="*/ 898331 h 999"/>
              <a:gd name="T28" fmla="*/ 76546 w 505"/>
              <a:gd name="T29" fmla="*/ 950631 h 999"/>
              <a:gd name="T30" fmla="*/ 61237 w 505"/>
              <a:gd name="T31" fmla="*/ 1002931 h 999"/>
              <a:gd name="T32" fmla="*/ 44397 w 505"/>
              <a:gd name="T33" fmla="*/ 1055231 h 999"/>
              <a:gd name="T34" fmla="*/ 24495 w 505"/>
              <a:gd name="T35" fmla="*/ 1104455 h 999"/>
              <a:gd name="T36" fmla="*/ 0 w 505"/>
              <a:gd name="T37" fmla="*/ 1150602 h 999"/>
              <a:gd name="T38" fmla="*/ 148499 w 505"/>
              <a:gd name="T39" fmla="*/ 1536700 h 999"/>
              <a:gd name="T40" fmla="*/ 604712 w 505"/>
              <a:gd name="T41" fmla="*/ 1435176 h 999"/>
              <a:gd name="T42" fmla="*/ 604712 w 505"/>
              <a:gd name="T43" fmla="*/ 1435176 h 999"/>
              <a:gd name="T44" fmla="*/ 642985 w 505"/>
              <a:gd name="T45" fmla="*/ 1353650 h 999"/>
              <a:gd name="T46" fmla="*/ 678196 w 505"/>
              <a:gd name="T47" fmla="*/ 1272123 h 999"/>
              <a:gd name="T48" fmla="*/ 707284 w 505"/>
              <a:gd name="T49" fmla="*/ 1185982 h 999"/>
              <a:gd name="T50" fmla="*/ 730247 w 505"/>
              <a:gd name="T51" fmla="*/ 1098302 h 999"/>
              <a:gd name="T52" fmla="*/ 747087 w 505"/>
              <a:gd name="T53" fmla="*/ 1007546 h 999"/>
              <a:gd name="T54" fmla="*/ 760866 w 505"/>
              <a:gd name="T55" fmla="*/ 918328 h 999"/>
              <a:gd name="T56" fmla="*/ 770051 w 505"/>
              <a:gd name="T57" fmla="*/ 824496 h 999"/>
              <a:gd name="T58" fmla="*/ 773113 w 505"/>
              <a:gd name="T59" fmla="*/ 732201 h 999"/>
              <a:gd name="T60" fmla="*/ 773113 w 505"/>
              <a:gd name="T61" fmla="*/ 732201 h 999"/>
              <a:gd name="T62" fmla="*/ 770051 w 505"/>
              <a:gd name="T63" fmla="*/ 633754 h 999"/>
              <a:gd name="T64" fmla="*/ 760866 w 505"/>
              <a:gd name="T65" fmla="*/ 536845 h 999"/>
              <a:gd name="T66" fmla="*/ 747087 w 505"/>
              <a:gd name="T67" fmla="*/ 441474 h 999"/>
              <a:gd name="T68" fmla="*/ 724124 w 505"/>
              <a:gd name="T69" fmla="*/ 349180 h 999"/>
              <a:gd name="T70" fmla="*/ 701160 w 505"/>
              <a:gd name="T71" fmla="*/ 258424 h 999"/>
              <a:gd name="T72" fmla="*/ 669011 w 505"/>
              <a:gd name="T73" fmla="*/ 170744 h 999"/>
              <a:gd name="T74" fmla="*/ 630738 w 505"/>
              <a:gd name="T75" fmla="*/ 84603 h 999"/>
              <a:gd name="T76" fmla="*/ 590934 w 505"/>
              <a:gd name="T77" fmla="*/ 0 h 999"/>
              <a:gd name="T78" fmla="*/ 445497 w 505"/>
              <a:gd name="T79" fmla="*/ 447627 h 999"/>
              <a:gd name="T80" fmla="*/ 32149 w 505"/>
              <a:gd name="T81" fmla="*/ 376868 h 9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5" h="999">
                <a:moveTo>
                  <a:pt x="21" y="245"/>
                </a:moveTo>
                <a:lnTo>
                  <a:pt x="21" y="245"/>
                </a:lnTo>
                <a:lnTo>
                  <a:pt x="31" y="272"/>
                </a:lnTo>
                <a:lnTo>
                  <a:pt x="40" y="300"/>
                </a:lnTo>
                <a:lnTo>
                  <a:pt x="50" y="329"/>
                </a:lnTo>
                <a:lnTo>
                  <a:pt x="55" y="357"/>
                </a:lnTo>
                <a:lnTo>
                  <a:pt x="61" y="385"/>
                </a:lnTo>
                <a:lnTo>
                  <a:pt x="65" y="415"/>
                </a:lnTo>
                <a:lnTo>
                  <a:pt x="67" y="446"/>
                </a:lnTo>
                <a:lnTo>
                  <a:pt x="67" y="476"/>
                </a:lnTo>
                <a:lnTo>
                  <a:pt x="67" y="512"/>
                </a:lnTo>
                <a:lnTo>
                  <a:pt x="63" y="548"/>
                </a:lnTo>
                <a:lnTo>
                  <a:pt x="57" y="584"/>
                </a:lnTo>
                <a:lnTo>
                  <a:pt x="50" y="618"/>
                </a:lnTo>
                <a:lnTo>
                  <a:pt x="40" y="652"/>
                </a:lnTo>
                <a:lnTo>
                  <a:pt x="29" y="686"/>
                </a:lnTo>
                <a:lnTo>
                  <a:pt x="16" y="718"/>
                </a:lnTo>
                <a:lnTo>
                  <a:pt x="0" y="748"/>
                </a:lnTo>
                <a:lnTo>
                  <a:pt x="97" y="999"/>
                </a:lnTo>
                <a:lnTo>
                  <a:pt x="395" y="933"/>
                </a:lnTo>
                <a:lnTo>
                  <a:pt x="420" y="880"/>
                </a:lnTo>
                <a:lnTo>
                  <a:pt x="443" y="827"/>
                </a:lnTo>
                <a:lnTo>
                  <a:pt x="462" y="771"/>
                </a:lnTo>
                <a:lnTo>
                  <a:pt x="477" y="714"/>
                </a:lnTo>
                <a:lnTo>
                  <a:pt x="488" y="655"/>
                </a:lnTo>
                <a:lnTo>
                  <a:pt x="497" y="597"/>
                </a:lnTo>
                <a:lnTo>
                  <a:pt x="503" y="536"/>
                </a:lnTo>
                <a:lnTo>
                  <a:pt x="505" y="476"/>
                </a:lnTo>
                <a:lnTo>
                  <a:pt x="503" y="412"/>
                </a:lnTo>
                <a:lnTo>
                  <a:pt x="497" y="349"/>
                </a:lnTo>
                <a:lnTo>
                  <a:pt x="488" y="287"/>
                </a:lnTo>
                <a:lnTo>
                  <a:pt x="473" y="227"/>
                </a:lnTo>
                <a:lnTo>
                  <a:pt x="458" y="168"/>
                </a:lnTo>
                <a:lnTo>
                  <a:pt x="437" y="111"/>
                </a:lnTo>
                <a:lnTo>
                  <a:pt x="412" y="55"/>
                </a:lnTo>
                <a:lnTo>
                  <a:pt x="386" y="0"/>
                </a:lnTo>
                <a:lnTo>
                  <a:pt x="291" y="291"/>
                </a:lnTo>
                <a:lnTo>
                  <a:pt x="21" y="2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defRPr/>
            </a:pPr>
            <a:endParaRPr kumimoji="1" lang="en-US" dirty="0">
              <a:solidFill>
                <a:prstClr val="black"/>
              </a:solidFill>
              <a:latin typeface="Calibri"/>
              <a:ea typeface="新細明體" pitchFamily="18" charset="-120"/>
            </a:endParaRPr>
          </a:p>
        </p:txBody>
      </p:sp>
      <p:sp>
        <p:nvSpPr>
          <p:cNvPr id="25" name="Oval 19">
            <a:extLst>
              <a:ext uri="{FF2B5EF4-FFF2-40B4-BE49-F238E27FC236}">
                <a16:creationId xmlns:a16="http://schemas.microsoft.com/office/drawing/2014/main" id="{5F635A41-BB61-03DA-B2E9-71733A710D90}"/>
              </a:ext>
            </a:extLst>
          </p:cNvPr>
          <p:cNvSpPr>
            <a:spLocks noChangeArrowheads="1"/>
          </p:cNvSpPr>
          <p:nvPr/>
        </p:nvSpPr>
        <p:spPr bwMode="gray">
          <a:xfrm>
            <a:off x="3720376" y="2991968"/>
            <a:ext cx="1609725" cy="1620838"/>
          </a:xfrm>
          <a:prstGeom prst="ellipse">
            <a:avLst/>
          </a:prstGeom>
          <a:solidFill>
            <a:schemeClr val="bg1"/>
          </a:solidFill>
          <a:ln w="190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anchor="ctr"/>
          <a:lstStyle>
            <a:lvl1pPr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1pPr>
            <a:lvl2pPr marL="742950" indent="-28575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2pPr>
            <a:lvl3pPr marL="1143000" indent="-22860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3pPr>
            <a:lvl4pPr marL="1600200" indent="-22860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4pPr>
            <a:lvl5pPr marL="2057400" indent="-228600" defTabSz="989013" eaLnBrk="0" hangingPunct="0">
              <a:tabLst>
                <a:tab pos="1079500" algn="l"/>
                <a:tab pos="1162050" algn="l"/>
              </a:tabLst>
              <a:defRPr sz="1000">
                <a:solidFill>
                  <a:schemeClr val="tx1"/>
                </a:solidFill>
                <a:latin typeface="Arial" panose="020B0604020202020204" pitchFamily="34" charset="0"/>
                <a:cs typeface="Arial" panose="020B0604020202020204" pitchFamily="34" charset="0"/>
              </a:defRPr>
            </a:lvl5pPr>
            <a:lvl6pPr marL="25146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6pPr>
            <a:lvl7pPr marL="29718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7pPr>
            <a:lvl8pPr marL="34290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8pPr>
            <a:lvl9pPr marL="3886200" indent="-228600" algn="ctr" defTabSz="989013" eaLnBrk="0" fontAlgn="base" hangingPunct="0">
              <a:spcBef>
                <a:spcPct val="0"/>
              </a:spcBef>
              <a:spcAft>
                <a:spcPct val="0"/>
              </a:spcAft>
              <a:buFont typeface="Wingdings" panose="05000000000000000000" pitchFamily="2" charset="2"/>
              <a:tabLst>
                <a:tab pos="1079500" algn="l"/>
                <a:tab pos="1162050" algn="l"/>
              </a:tabLst>
              <a:defRPr sz="1000">
                <a:solidFill>
                  <a:schemeClr val="tx1"/>
                </a:solidFill>
                <a:latin typeface="Arial" panose="020B0604020202020204" pitchFamily="34" charset="0"/>
                <a:cs typeface="Arial" panose="020B0604020202020204" pitchFamily="34" charset="0"/>
              </a:defRPr>
            </a:lvl9pPr>
          </a:lstStyle>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endParaRPr>
          </a:p>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endParaRPr>
          </a:p>
          <a:p>
            <a:pPr algn="ctr" defTabSz="741760" eaLnBrk="1" fontAlgn="base" hangingPunct="1">
              <a:spcBef>
                <a:spcPct val="0"/>
              </a:spcBef>
              <a:spcAft>
                <a:spcPct val="0"/>
              </a:spcAft>
              <a:buSzPct val="80000"/>
              <a:tabLst>
                <a:tab pos="809625" algn="l"/>
                <a:tab pos="871538" algn="l"/>
              </a:tabLst>
              <a:defRPr/>
            </a:pPr>
            <a:r>
              <a:rPr kumimoji="1" lang="de-DE" altLang="en-US" sz="1300" b="1" dirty="0">
                <a:solidFill>
                  <a:srgbClr val="FF6600"/>
                </a:solidFill>
                <a:latin typeface="Calibri"/>
                <a:ea typeface="新細明體" pitchFamily="18" charset="-120"/>
              </a:rPr>
              <a:t>Electronic Packaging Society </a:t>
            </a:r>
            <a:r>
              <a:rPr kumimoji="1" lang="de-DE" altLang="en-US" sz="1300" b="1" dirty="0">
                <a:solidFill>
                  <a:srgbClr val="FF6600"/>
                </a:solidFill>
                <a:latin typeface="Calibri"/>
                <a:ea typeface="新細明體" pitchFamily="18" charset="-120"/>
                <a:sym typeface="Wingdings" panose="05000000000000000000" pitchFamily="2" charset="2"/>
              </a:rPr>
              <a:t> Overview</a:t>
            </a:r>
          </a:p>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sym typeface="Wingdings" panose="05000000000000000000" pitchFamily="2" charset="2"/>
            </a:endParaRPr>
          </a:p>
          <a:p>
            <a:pPr algn="ctr" defTabSz="741760" eaLnBrk="1" fontAlgn="base" hangingPunct="1">
              <a:spcBef>
                <a:spcPct val="0"/>
              </a:spcBef>
              <a:spcAft>
                <a:spcPct val="0"/>
              </a:spcAft>
              <a:buSzPct val="80000"/>
              <a:tabLst>
                <a:tab pos="809625" algn="l"/>
                <a:tab pos="871538" algn="l"/>
              </a:tabLst>
              <a:defRPr/>
            </a:pPr>
            <a:endParaRPr kumimoji="1" lang="de-DE" altLang="en-US" sz="1300" b="1" dirty="0">
              <a:solidFill>
                <a:srgbClr val="FF6600"/>
              </a:solidFill>
              <a:latin typeface="Calibri"/>
              <a:ea typeface="新細明體" pitchFamily="18" charset="-120"/>
              <a:sym typeface="Wingdings" panose="05000000000000000000" pitchFamily="2" charset="2"/>
            </a:endParaRPr>
          </a:p>
          <a:p>
            <a:pPr algn="ctr" defTabSz="741760" eaLnBrk="1" fontAlgn="base" hangingPunct="1">
              <a:spcBef>
                <a:spcPct val="0"/>
              </a:spcBef>
              <a:spcAft>
                <a:spcPct val="0"/>
              </a:spcAft>
              <a:buSzPct val="80000"/>
              <a:tabLst>
                <a:tab pos="809625" algn="l"/>
                <a:tab pos="871538" algn="l"/>
              </a:tabLst>
              <a:defRPr/>
            </a:pPr>
            <a:endParaRPr kumimoji="1" lang="en-US" altLang="en-US" sz="1400" b="1" dirty="0">
              <a:solidFill>
                <a:srgbClr val="FF6600"/>
              </a:solidFill>
              <a:latin typeface="Calibri"/>
              <a:ea typeface="新細明體" pitchFamily="18" charset="-120"/>
            </a:endParaRPr>
          </a:p>
        </p:txBody>
      </p:sp>
      <p:sp>
        <p:nvSpPr>
          <p:cNvPr id="26" name="TextBox 25">
            <a:extLst>
              <a:ext uri="{FF2B5EF4-FFF2-40B4-BE49-F238E27FC236}">
                <a16:creationId xmlns:a16="http://schemas.microsoft.com/office/drawing/2014/main" id="{687AB25F-B2CC-00DE-115B-8EFE1C5CDA5E}"/>
              </a:ext>
            </a:extLst>
          </p:cNvPr>
          <p:cNvSpPr txBox="1"/>
          <p:nvPr/>
        </p:nvSpPr>
        <p:spPr>
          <a:xfrm>
            <a:off x="4834311" y="2348880"/>
            <a:ext cx="826291" cy="400110"/>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59 </a:t>
            </a:r>
          </a:p>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Chapters</a:t>
            </a:r>
          </a:p>
        </p:txBody>
      </p:sp>
      <p:sp>
        <p:nvSpPr>
          <p:cNvPr id="27" name="Text Box 25">
            <a:extLst>
              <a:ext uri="{FF2B5EF4-FFF2-40B4-BE49-F238E27FC236}">
                <a16:creationId xmlns:a16="http://schemas.microsoft.com/office/drawing/2014/main" id="{F2D69F72-D62C-8ADC-5DCD-16E188565F0D}"/>
              </a:ext>
            </a:extLst>
          </p:cNvPr>
          <p:cNvSpPr txBox="1">
            <a:spLocks noChangeArrowheads="1"/>
          </p:cNvSpPr>
          <p:nvPr/>
        </p:nvSpPr>
        <p:spPr bwMode="auto">
          <a:xfrm>
            <a:off x="5002278" y="2700583"/>
            <a:ext cx="912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
                <a:srgbClr val="4F81BD"/>
              </a:buClr>
              <a:buFont typeface="Wingdings" panose="05000000000000000000" pitchFamily="2" charset="2"/>
              <a:buChar char="§"/>
              <a:defRPr/>
            </a:pPr>
            <a:r>
              <a:rPr kumimoji="1" lang="en-US" altLang="en-US" dirty="0">
                <a:solidFill>
                  <a:prstClr val="black"/>
                </a:solidFill>
                <a:latin typeface="Calibri"/>
                <a:ea typeface="新細明體" pitchFamily="18" charset="-120"/>
              </a:rPr>
              <a:t> </a:t>
            </a:r>
            <a:r>
              <a:rPr kumimoji="1" lang="en-US" altLang="en-US" sz="900" dirty="0">
                <a:solidFill>
                  <a:prstClr val="white"/>
                </a:solidFill>
                <a:latin typeface="Calibri"/>
                <a:ea typeface="新細明體" pitchFamily="18" charset="-120"/>
              </a:rPr>
              <a:t>21 Unique</a:t>
            </a:r>
          </a:p>
          <a:p>
            <a:pPr defTabSz="685800" eaLnBrk="1" fontAlgn="base" hangingPunct="1">
              <a:spcBef>
                <a:spcPct val="0"/>
              </a:spcBef>
              <a:spcAft>
                <a:spcPct val="0"/>
              </a:spcAft>
              <a:buClr>
                <a:srgbClr val="4F81BD"/>
              </a:buClr>
              <a:buFont typeface="Wingdings" panose="05000000000000000000" pitchFamily="2" charset="2"/>
              <a:buChar char="§"/>
              <a:defRPr/>
            </a:pPr>
            <a:r>
              <a:rPr kumimoji="1" lang="en-US" altLang="en-US" sz="900" dirty="0">
                <a:solidFill>
                  <a:prstClr val="white"/>
                </a:solidFill>
                <a:latin typeface="Calibri"/>
                <a:ea typeface="新細明體" pitchFamily="18" charset="-120"/>
              </a:rPr>
              <a:t> 17 Joint</a:t>
            </a:r>
          </a:p>
          <a:p>
            <a:pPr defTabSz="685800" eaLnBrk="1" fontAlgn="base" hangingPunct="1">
              <a:spcBef>
                <a:spcPct val="0"/>
              </a:spcBef>
              <a:spcAft>
                <a:spcPct val="0"/>
              </a:spcAft>
              <a:buClr>
                <a:srgbClr val="4F81BD"/>
              </a:buClr>
              <a:buFont typeface="Wingdings" panose="05000000000000000000" pitchFamily="2" charset="2"/>
              <a:buChar char="§"/>
              <a:defRPr/>
            </a:pPr>
            <a:r>
              <a:rPr kumimoji="1" lang="en-US" altLang="en-US" sz="900" dirty="0">
                <a:solidFill>
                  <a:prstClr val="white"/>
                </a:solidFill>
                <a:latin typeface="Calibri"/>
                <a:ea typeface="新細明體" pitchFamily="18" charset="-120"/>
              </a:rPr>
              <a:t> 21 Student</a:t>
            </a:r>
          </a:p>
        </p:txBody>
      </p:sp>
      <p:sp>
        <p:nvSpPr>
          <p:cNvPr id="28" name="TextBox 27">
            <a:extLst>
              <a:ext uri="{FF2B5EF4-FFF2-40B4-BE49-F238E27FC236}">
                <a16:creationId xmlns:a16="http://schemas.microsoft.com/office/drawing/2014/main" id="{21D01C40-F70D-AA94-B9BE-590E51156DC8}"/>
              </a:ext>
            </a:extLst>
          </p:cNvPr>
          <p:cNvSpPr txBox="1"/>
          <p:nvPr/>
        </p:nvSpPr>
        <p:spPr>
          <a:xfrm>
            <a:off x="5287974" y="3646136"/>
            <a:ext cx="928688" cy="400110"/>
          </a:xfrm>
          <a:prstGeom prst="rect">
            <a:avLst/>
          </a:prstGeom>
          <a:noFill/>
        </p:spPr>
        <p:txBody>
          <a:bodyPr wrap="square" rtlCol="0">
            <a:spAutoFit/>
          </a:bodyPr>
          <a:lstStyle/>
          <a:p>
            <a:pPr algn="ct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Technical Committees</a:t>
            </a:r>
            <a:endParaRPr kumimoji="1" lang="en-US" sz="1000" dirty="0">
              <a:solidFill>
                <a:prstClr val="black"/>
              </a:solidFill>
              <a:latin typeface="Calibri"/>
              <a:ea typeface="新細明體" pitchFamily="18" charset="-120"/>
            </a:endParaRPr>
          </a:p>
        </p:txBody>
      </p:sp>
      <p:sp>
        <p:nvSpPr>
          <p:cNvPr id="29" name="TextBox 28">
            <a:extLst>
              <a:ext uri="{FF2B5EF4-FFF2-40B4-BE49-F238E27FC236}">
                <a16:creationId xmlns:a16="http://schemas.microsoft.com/office/drawing/2014/main" id="{2B45013B-F36F-1EA7-5524-E56464AED6FF}"/>
              </a:ext>
            </a:extLst>
          </p:cNvPr>
          <p:cNvSpPr txBox="1"/>
          <p:nvPr/>
        </p:nvSpPr>
        <p:spPr>
          <a:xfrm>
            <a:off x="3654100" y="2371789"/>
            <a:ext cx="1193399" cy="600164"/>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825" b="1" dirty="0">
                <a:solidFill>
                  <a:prstClr val="white"/>
                </a:solidFill>
                <a:latin typeface="Calibri"/>
                <a:ea typeface="新細明體" pitchFamily="18" charset="-120"/>
              </a:rPr>
              <a:t>Rao Tummala Packaging Award + 7 EPS Awards &amp; PhD Fellowship</a:t>
            </a:r>
          </a:p>
        </p:txBody>
      </p:sp>
      <p:sp>
        <p:nvSpPr>
          <p:cNvPr id="30" name="TextBox 29">
            <a:extLst>
              <a:ext uri="{FF2B5EF4-FFF2-40B4-BE49-F238E27FC236}">
                <a16:creationId xmlns:a16="http://schemas.microsoft.com/office/drawing/2014/main" id="{7B27262B-BB22-2FEC-B703-F408EDC0657B}"/>
              </a:ext>
            </a:extLst>
          </p:cNvPr>
          <p:cNvSpPr txBox="1"/>
          <p:nvPr/>
        </p:nvSpPr>
        <p:spPr>
          <a:xfrm>
            <a:off x="4392286" y="4688946"/>
            <a:ext cx="1035050" cy="553998"/>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25 Conferences / Workshops supported/year</a:t>
            </a:r>
            <a:endParaRPr kumimoji="1" lang="en-US" sz="1000" dirty="0">
              <a:solidFill>
                <a:prstClr val="black"/>
              </a:solidFill>
              <a:latin typeface="Calibri"/>
              <a:ea typeface="新細明體" pitchFamily="18" charset="-120"/>
            </a:endParaRPr>
          </a:p>
        </p:txBody>
      </p:sp>
      <p:sp>
        <p:nvSpPr>
          <p:cNvPr id="31" name="TextBox 30">
            <a:extLst>
              <a:ext uri="{FF2B5EF4-FFF2-40B4-BE49-F238E27FC236}">
                <a16:creationId xmlns:a16="http://schemas.microsoft.com/office/drawing/2014/main" id="{93AD2A70-0BB3-96FB-FC0B-74C322568A5D}"/>
              </a:ext>
            </a:extLst>
          </p:cNvPr>
          <p:cNvSpPr txBox="1"/>
          <p:nvPr/>
        </p:nvSpPr>
        <p:spPr>
          <a:xfrm>
            <a:off x="3325089" y="4374919"/>
            <a:ext cx="919162" cy="707886"/>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white"/>
                </a:solidFill>
                <a:latin typeface="Calibri"/>
                <a:ea typeface="新細明體" pitchFamily="18" charset="-120"/>
              </a:rPr>
              <a:t>650k Trans/Conf Downloads/yr.</a:t>
            </a:r>
          </a:p>
        </p:txBody>
      </p:sp>
      <p:sp>
        <p:nvSpPr>
          <p:cNvPr id="32" name="TextBox 31">
            <a:extLst>
              <a:ext uri="{FF2B5EF4-FFF2-40B4-BE49-F238E27FC236}">
                <a16:creationId xmlns:a16="http://schemas.microsoft.com/office/drawing/2014/main" id="{39027ACC-3186-41E4-A9BC-446360707AE5}"/>
              </a:ext>
            </a:extLst>
          </p:cNvPr>
          <p:cNvSpPr txBox="1"/>
          <p:nvPr/>
        </p:nvSpPr>
        <p:spPr>
          <a:xfrm>
            <a:off x="3064739" y="3021019"/>
            <a:ext cx="800100" cy="1169551"/>
          </a:xfrm>
          <a:prstGeom prst="rect">
            <a:avLst/>
          </a:prstGeom>
          <a:noFill/>
        </p:spPr>
        <p:txBody>
          <a:bodyPr wrap="square" rtlCol="0">
            <a:spAutoFit/>
          </a:bodyPr>
          <a:lstStyle/>
          <a:p>
            <a:pPr defTabSz="685800" eaLnBrk="0" fontAlgn="base" hangingPunct="0">
              <a:spcBef>
                <a:spcPct val="0"/>
              </a:spcBef>
              <a:spcAft>
                <a:spcPct val="0"/>
              </a:spcAft>
              <a:defRPr/>
            </a:pPr>
            <a:r>
              <a:rPr kumimoji="1" lang="en-US" sz="1000" dirty="0">
                <a:solidFill>
                  <a:prstClr val="black"/>
                </a:solidFill>
                <a:latin typeface="Calibri"/>
                <a:ea typeface="新細明體" pitchFamily="18" charset="-120"/>
              </a:rPr>
              <a:t>Education, eLearning, and much more for career enhance-ment</a:t>
            </a:r>
          </a:p>
        </p:txBody>
      </p:sp>
      <p:sp>
        <p:nvSpPr>
          <p:cNvPr id="33" name="Rectangle 22">
            <a:extLst>
              <a:ext uri="{FF2B5EF4-FFF2-40B4-BE49-F238E27FC236}">
                <a16:creationId xmlns:a16="http://schemas.microsoft.com/office/drawing/2014/main" id="{EEFEC46F-496E-26B3-E671-91260A097583}"/>
              </a:ext>
            </a:extLst>
          </p:cNvPr>
          <p:cNvSpPr>
            <a:spLocks noChangeArrowheads="1"/>
          </p:cNvSpPr>
          <p:nvPr/>
        </p:nvSpPr>
        <p:spPr bwMode="gray">
          <a:xfrm>
            <a:off x="370555" y="4323916"/>
            <a:ext cx="1506139" cy="29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Publications</a:t>
            </a:r>
          </a:p>
        </p:txBody>
      </p:sp>
      <p:sp>
        <p:nvSpPr>
          <p:cNvPr id="40" name="標題 1">
            <a:extLst>
              <a:ext uri="{FF2B5EF4-FFF2-40B4-BE49-F238E27FC236}">
                <a16:creationId xmlns:a16="http://schemas.microsoft.com/office/drawing/2014/main" id="{9C303FFA-B23C-43D8-2F84-4C15422B554D}"/>
              </a:ext>
            </a:extLst>
          </p:cNvPr>
          <p:cNvSpPr txBox="1">
            <a:spLocks/>
          </p:cNvSpPr>
          <p:nvPr/>
        </p:nvSpPr>
        <p:spPr bwMode="auto">
          <a:xfrm>
            <a:off x="265069" y="437650"/>
            <a:ext cx="6521177" cy="44201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3300">
                <a:solidFill>
                  <a:schemeClr val="tx1"/>
                </a:solidFill>
                <a:latin typeface="Calibri" pitchFamily="34" charset="0"/>
                <a:ea typeface="新細明體" pitchFamily="18" charset="-120"/>
              </a:defRPr>
            </a:lvl5pPr>
            <a:lvl6pPr marL="342900" algn="ctr" rtl="0" fontAlgn="base">
              <a:spcBef>
                <a:spcPct val="0"/>
              </a:spcBef>
              <a:spcAft>
                <a:spcPct val="0"/>
              </a:spcAft>
              <a:defRPr sz="3300">
                <a:solidFill>
                  <a:schemeClr val="tx1"/>
                </a:solidFill>
                <a:latin typeface="Calibri" pitchFamily="34" charset="0"/>
                <a:ea typeface="新細明體" pitchFamily="18" charset="-120"/>
              </a:defRPr>
            </a:lvl6pPr>
            <a:lvl7pPr marL="685800" algn="ctr" rtl="0" fontAlgn="base">
              <a:spcBef>
                <a:spcPct val="0"/>
              </a:spcBef>
              <a:spcAft>
                <a:spcPct val="0"/>
              </a:spcAft>
              <a:defRPr sz="3300">
                <a:solidFill>
                  <a:schemeClr val="tx1"/>
                </a:solidFill>
                <a:latin typeface="Calibri" pitchFamily="34" charset="0"/>
                <a:ea typeface="新細明體" pitchFamily="18" charset="-120"/>
              </a:defRPr>
            </a:lvl7pPr>
            <a:lvl8pPr marL="1028700" algn="ctr" rtl="0" fontAlgn="base">
              <a:spcBef>
                <a:spcPct val="0"/>
              </a:spcBef>
              <a:spcAft>
                <a:spcPct val="0"/>
              </a:spcAft>
              <a:defRPr sz="3300">
                <a:solidFill>
                  <a:schemeClr val="tx1"/>
                </a:solidFill>
                <a:latin typeface="Calibri" pitchFamily="34" charset="0"/>
                <a:ea typeface="新細明體" pitchFamily="18" charset="-120"/>
              </a:defRPr>
            </a:lvl8pPr>
            <a:lvl9pPr marL="1371600" algn="ctr" rtl="0" fontAlgn="base">
              <a:spcBef>
                <a:spcPct val="0"/>
              </a:spcBef>
              <a:spcAft>
                <a:spcPct val="0"/>
              </a:spcAft>
              <a:defRPr sz="3300">
                <a:solidFill>
                  <a:schemeClr val="tx1"/>
                </a:solidFill>
                <a:latin typeface="Calibri" pitchFamily="34" charset="0"/>
                <a:ea typeface="新細明體" pitchFamily="18" charset="-120"/>
              </a:defRPr>
            </a:lvl9pPr>
          </a:lstStyle>
          <a:p>
            <a:pPr algn="l" defTabSz="685800" eaLnBrk="1" hangingPunct="1">
              <a:defRPr/>
            </a:pPr>
            <a:r>
              <a:rPr lang="en-US" altLang="zh-TW" sz="2700" dirty="0">
                <a:solidFill>
                  <a:prstClr val="black"/>
                </a:solidFill>
                <a:latin typeface="Calibri"/>
                <a:ea typeface="新細明體" panose="02020500000000000000" pitchFamily="18" charset="-120"/>
                <a:cs typeface="Times New Roman" pitchFamily="18" charset="0"/>
              </a:rPr>
              <a:t>IEEE Electronics Packaging Society (EPS)</a:t>
            </a:r>
          </a:p>
        </p:txBody>
      </p:sp>
      <p:cxnSp>
        <p:nvCxnSpPr>
          <p:cNvPr id="41" name="Straight Connector 40">
            <a:extLst>
              <a:ext uri="{FF2B5EF4-FFF2-40B4-BE49-F238E27FC236}">
                <a16:creationId xmlns:a16="http://schemas.microsoft.com/office/drawing/2014/main" id="{27957119-01A8-49C8-F8A7-CCA89409A800}"/>
              </a:ext>
            </a:extLst>
          </p:cNvPr>
          <p:cNvCxnSpPr>
            <a:cxnSpLocks/>
          </p:cNvCxnSpPr>
          <p:nvPr/>
        </p:nvCxnSpPr>
        <p:spPr>
          <a:xfrm>
            <a:off x="278607" y="873641"/>
            <a:ext cx="861387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2" name="Picture 41" descr="Text&#10;&#10;Description automatically generated with medium confidence">
            <a:extLst>
              <a:ext uri="{FF2B5EF4-FFF2-40B4-BE49-F238E27FC236}">
                <a16:creationId xmlns:a16="http://schemas.microsoft.com/office/drawing/2014/main" id="{CA928C27-A330-338F-5985-EAED6440B0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607" y="5843542"/>
            <a:ext cx="1095630" cy="438455"/>
          </a:xfrm>
          <a:prstGeom prst="rect">
            <a:avLst/>
          </a:prstGeom>
        </p:spPr>
      </p:pic>
      <p:sp>
        <p:nvSpPr>
          <p:cNvPr id="2" name="TextBox 1">
            <a:extLst>
              <a:ext uri="{FF2B5EF4-FFF2-40B4-BE49-F238E27FC236}">
                <a16:creationId xmlns:a16="http://schemas.microsoft.com/office/drawing/2014/main" id="{78AD1644-8B98-AB16-6926-A1C3C4CF72C3}"/>
              </a:ext>
            </a:extLst>
          </p:cNvPr>
          <p:cNvSpPr txBox="1"/>
          <p:nvPr/>
        </p:nvSpPr>
        <p:spPr>
          <a:xfrm>
            <a:off x="6678568" y="2039691"/>
            <a:ext cx="2619768" cy="2200602"/>
          </a:xfrm>
          <a:prstGeom prst="rect">
            <a:avLst/>
          </a:prstGeom>
          <a:noFill/>
        </p:spPr>
        <p:txBody>
          <a:bodyPr wrap="square">
            <a:spAutoFit/>
          </a:bodyPr>
          <a:lstStyle/>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7">
                  <a:extLst>
                    <a:ext uri="{A12FA001-AC4F-418D-AE19-62706E023703}">
                      <ahyp:hlinkClr xmlns:ahyp="http://schemas.microsoft.com/office/drawing/2018/hyperlinkcolor" val="tx"/>
                    </a:ext>
                  </a:extLst>
                </a:hlinkClick>
              </a:rPr>
              <a:t>Materials &amp; Processes</a:t>
            </a:r>
            <a:r>
              <a:rPr kumimoji="1" lang="en-US" sz="1050" dirty="0">
                <a:solidFill>
                  <a:srgbClr val="0070C0"/>
                </a:solidFill>
                <a:latin typeface="Calibri"/>
                <a:ea typeface="新細明體" pitchFamily="18" charset="-120"/>
              </a:rPr>
              <a:t> </a:t>
            </a: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8">
                  <a:extLst>
                    <a:ext uri="{A12FA001-AC4F-418D-AE19-62706E023703}">
                      <ahyp:hlinkClr xmlns:ahyp="http://schemas.microsoft.com/office/drawing/2018/hyperlinkcolor" val="tx"/>
                    </a:ext>
                  </a:extLst>
                </a:hlinkClick>
              </a:rPr>
              <a:t>High Density Substrates &amp; Boards</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9">
                  <a:extLst>
                    <a:ext uri="{A12FA001-AC4F-418D-AE19-62706E023703}">
                      <ahyp:hlinkClr xmlns:ahyp="http://schemas.microsoft.com/office/drawing/2018/hyperlinkcolor" val="tx"/>
                    </a:ext>
                  </a:extLst>
                </a:hlinkClick>
              </a:rPr>
              <a:t>Electrical Design, Modeling &amp; Simulation</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0">
                  <a:extLst>
                    <a:ext uri="{A12FA001-AC4F-418D-AE19-62706E023703}">
                      <ahyp:hlinkClr xmlns:ahyp="http://schemas.microsoft.com/office/drawing/2018/hyperlinkcolor" val="tx"/>
                    </a:ext>
                  </a:extLst>
                </a:hlinkClick>
              </a:rPr>
              <a:t>Thermal &amp; Mechanical</a:t>
            </a:r>
            <a:r>
              <a:rPr kumimoji="1" lang="en-US" sz="1050" dirty="0">
                <a:solidFill>
                  <a:srgbClr val="0070C0"/>
                </a:solidFill>
                <a:latin typeface="Calibri"/>
                <a:ea typeface="新細明體" pitchFamily="18" charset="-120"/>
              </a:rPr>
              <a:t> </a:t>
            </a: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1">
                  <a:extLst>
                    <a:ext uri="{A12FA001-AC4F-418D-AE19-62706E023703}">
                      <ahyp:hlinkClr xmlns:ahyp="http://schemas.microsoft.com/office/drawing/2018/hyperlinkcolor" val="tx"/>
                    </a:ext>
                  </a:extLst>
                </a:hlinkClick>
              </a:rPr>
              <a:t>Emerging </a:t>
            </a:r>
            <a:r>
              <a:rPr kumimoji="1" lang="en-US" sz="1100" dirty="0">
                <a:solidFill>
                  <a:srgbClr val="0070C0"/>
                </a:solidFill>
                <a:latin typeface="Calibri"/>
                <a:ea typeface="新細明體" pitchFamily="18" charset="-120"/>
                <a:hlinkClick r:id="rId11">
                  <a:extLst>
                    <a:ext uri="{A12FA001-AC4F-418D-AE19-62706E023703}">
                      <ahyp:hlinkClr xmlns:ahyp="http://schemas.microsoft.com/office/drawing/2018/hyperlinkcolor" val="tx"/>
                    </a:ext>
                  </a:extLst>
                </a:hlinkClick>
              </a:rPr>
              <a:t>Technology</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2">
                  <a:extLst>
                    <a:ext uri="{A12FA001-AC4F-418D-AE19-62706E023703}">
                      <ahyp:hlinkClr xmlns:ahyp="http://schemas.microsoft.com/office/drawing/2018/hyperlinkcolor" val="tx"/>
                    </a:ext>
                  </a:extLst>
                </a:hlinkClick>
              </a:rPr>
              <a:t>Nanotechnology</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u="sng" dirty="0">
                <a:solidFill>
                  <a:srgbClr val="0070C0"/>
                </a:solidFill>
                <a:latin typeface="Calibri"/>
                <a:ea typeface="新細明體" pitchFamily="18" charset="-120"/>
              </a:rPr>
              <a:t>Power &amp; Energy</a:t>
            </a: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563C1"/>
                </a:solidFill>
                <a:latin typeface="Calibri"/>
                <a:ea typeface="新細明體" pitchFamily="18" charset="-120"/>
                <a:hlinkClick r:id="rId13">
                  <a:extLst>
                    <a:ext uri="{A12FA001-AC4F-418D-AE19-62706E023703}">
                      <ahyp:hlinkClr xmlns:ahyp="http://schemas.microsoft.com/office/drawing/2018/hyperlinkcolor" val="tx"/>
                    </a:ext>
                  </a:extLst>
                </a:hlinkClick>
              </a:rPr>
              <a:t>RF &amp; </a:t>
            </a:r>
            <a:r>
              <a:rPr kumimoji="1" lang="en-US" sz="1050" dirty="0" err="1">
                <a:solidFill>
                  <a:srgbClr val="0563C1"/>
                </a:solidFill>
                <a:latin typeface="Calibri"/>
                <a:ea typeface="新細明體" pitchFamily="18" charset="-120"/>
                <a:hlinkClick r:id="rId13">
                  <a:extLst>
                    <a:ext uri="{A12FA001-AC4F-418D-AE19-62706E023703}">
                      <ahyp:hlinkClr xmlns:ahyp="http://schemas.microsoft.com/office/drawing/2018/hyperlinkcolor" val="tx"/>
                    </a:ext>
                  </a:extLst>
                </a:hlinkClick>
              </a:rPr>
              <a:t>Thz</a:t>
            </a:r>
            <a:r>
              <a:rPr kumimoji="1" lang="en-US" sz="1050" dirty="0">
                <a:solidFill>
                  <a:srgbClr val="0070C0"/>
                </a:solidFill>
                <a:latin typeface="Calibri"/>
                <a:ea typeface="新細明體" pitchFamily="18" charset="-120"/>
                <a:hlinkClick r:id="rId13">
                  <a:extLst>
                    <a:ext uri="{A12FA001-AC4F-418D-AE19-62706E023703}">
                      <ahyp:hlinkClr xmlns:ahyp="http://schemas.microsoft.com/office/drawing/2018/hyperlinkcolor" val="tx"/>
                    </a:ext>
                  </a:extLst>
                </a:hlinkClick>
              </a:rPr>
              <a:t> Technologies</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4">
                  <a:extLst>
                    <a:ext uri="{A12FA001-AC4F-418D-AE19-62706E023703}">
                      <ahyp:hlinkClr xmlns:ahyp="http://schemas.microsoft.com/office/drawing/2018/hyperlinkcolor" val="tx"/>
                    </a:ext>
                  </a:extLst>
                </a:hlinkClick>
              </a:rPr>
              <a:t>Photonics -- Communication, Sensing, Lighting</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hlinkClick r:id="rId15">
                  <a:extLst>
                    <a:ext uri="{A12FA001-AC4F-418D-AE19-62706E023703}">
                      <ahyp:hlinkClr xmlns:ahyp="http://schemas.microsoft.com/office/drawing/2018/hyperlinkcolor" val="tx"/>
                    </a:ext>
                  </a:extLst>
                </a:hlinkClick>
              </a:rPr>
              <a:t>3D/TSV</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rPr>
              <a:t> </a:t>
            </a:r>
            <a:r>
              <a:rPr kumimoji="1" lang="en-US" sz="1050" dirty="0">
                <a:solidFill>
                  <a:srgbClr val="0070C0"/>
                </a:solidFill>
                <a:latin typeface="Calibri"/>
                <a:ea typeface="新細明體" pitchFamily="18" charset="-120"/>
                <a:hlinkClick r:id="rId16">
                  <a:extLst>
                    <a:ext uri="{A12FA001-AC4F-418D-AE19-62706E023703}">
                      <ahyp:hlinkClr xmlns:ahyp="http://schemas.microsoft.com/office/drawing/2018/hyperlinkcolor" val="tx"/>
                    </a:ext>
                  </a:extLst>
                </a:hlinkClick>
              </a:rPr>
              <a:t>Reliability</a:t>
            </a:r>
            <a:endParaRPr kumimoji="1" lang="en-US" sz="1050" dirty="0">
              <a:solidFill>
                <a:srgbClr val="0070C0"/>
              </a:solidFill>
              <a:latin typeface="Calibri"/>
              <a:ea typeface="新細明體" pitchFamily="18" charset="-120"/>
            </a:endParaRPr>
          </a:p>
          <a:p>
            <a:pPr marL="128588" indent="-128588" defTabSz="685800" eaLnBrk="0" fontAlgn="base" hangingPunct="0">
              <a:spcBef>
                <a:spcPct val="0"/>
              </a:spcBef>
              <a:spcAft>
                <a:spcPct val="0"/>
              </a:spcAft>
              <a:buClr>
                <a:prstClr val="black"/>
              </a:buClr>
              <a:buFont typeface="Arial" panose="020B0604020202020204" pitchFamily="34" charset="0"/>
              <a:buChar char="•"/>
              <a:defRPr/>
            </a:pPr>
            <a:r>
              <a:rPr kumimoji="1" lang="en-US" sz="1050" dirty="0">
                <a:solidFill>
                  <a:srgbClr val="0070C0"/>
                </a:solidFill>
                <a:latin typeface="Calibri"/>
                <a:ea typeface="新細明體" pitchFamily="18" charset="-120"/>
              </a:rPr>
              <a:t> </a:t>
            </a:r>
            <a:r>
              <a:rPr kumimoji="1" lang="en-US" sz="1050" u="sng" dirty="0">
                <a:solidFill>
                  <a:srgbClr val="0070C0"/>
                </a:solidFill>
                <a:latin typeface="Calibri"/>
                <a:ea typeface="新細明體" pitchFamily="18" charset="-120"/>
              </a:rPr>
              <a:t>T</a:t>
            </a:r>
            <a:r>
              <a:rPr kumimoji="1" lang="en-US" sz="1050" dirty="0">
                <a:solidFill>
                  <a:srgbClr val="0070C0"/>
                </a:solidFill>
                <a:latin typeface="Calibri"/>
                <a:ea typeface="新細明體" pitchFamily="18" charset="-120"/>
                <a:hlinkClick r:id="rId17">
                  <a:extLst>
                    <a:ext uri="{A12FA001-AC4F-418D-AE19-62706E023703}">
                      <ahyp:hlinkClr xmlns:ahyp="http://schemas.microsoft.com/office/drawing/2018/hyperlinkcolor" val="tx"/>
                    </a:ext>
                  </a:extLst>
                </a:hlinkClick>
              </a:rPr>
              <a:t>est</a:t>
            </a:r>
            <a:r>
              <a:rPr kumimoji="1" lang="en-US" sz="1050" dirty="0">
                <a:solidFill>
                  <a:srgbClr val="0070C0"/>
                </a:solidFill>
                <a:latin typeface="Calibri"/>
                <a:ea typeface="新細明體" pitchFamily="18" charset="-120"/>
              </a:rPr>
              <a:t> </a:t>
            </a:r>
          </a:p>
        </p:txBody>
      </p:sp>
      <p:sp>
        <p:nvSpPr>
          <p:cNvPr id="35" name="Rectangle 22">
            <a:extLst>
              <a:ext uri="{FF2B5EF4-FFF2-40B4-BE49-F238E27FC236}">
                <a16:creationId xmlns:a16="http://schemas.microsoft.com/office/drawing/2014/main" id="{BE6E7DAA-BBC3-6E25-4894-D3C171D196B8}"/>
              </a:ext>
            </a:extLst>
          </p:cNvPr>
          <p:cNvSpPr>
            <a:spLocks noChangeArrowheads="1"/>
          </p:cNvSpPr>
          <p:nvPr/>
        </p:nvSpPr>
        <p:spPr bwMode="gray">
          <a:xfrm>
            <a:off x="6940671" y="4254782"/>
            <a:ext cx="1506139" cy="29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rIns="0" bIns="82800"/>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Wingdings" panose="05000000000000000000" pitchFamily="2" charset="2"/>
              <a:defRPr sz="1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SzPct val="80000"/>
              <a:defRPr/>
            </a:pPr>
            <a:r>
              <a:rPr kumimoji="1" lang="en-US" altLang="en-US" sz="1600" b="1" u="sng" dirty="0">
                <a:solidFill>
                  <a:srgbClr val="C00000"/>
                </a:solidFill>
                <a:latin typeface="Calibri"/>
                <a:ea typeface="新細明體" pitchFamily="18" charset="-120"/>
              </a:rPr>
              <a:t>Conferences</a:t>
            </a:r>
          </a:p>
        </p:txBody>
      </p:sp>
      <p:sp>
        <p:nvSpPr>
          <p:cNvPr id="34" name="TextBox 33">
            <a:extLst>
              <a:ext uri="{FF2B5EF4-FFF2-40B4-BE49-F238E27FC236}">
                <a16:creationId xmlns:a16="http://schemas.microsoft.com/office/drawing/2014/main" id="{F31BB3BD-A945-F9DB-90E5-25CDD973B02A}"/>
              </a:ext>
            </a:extLst>
          </p:cNvPr>
          <p:cNvSpPr txBox="1"/>
          <p:nvPr/>
        </p:nvSpPr>
        <p:spPr>
          <a:xfrm>
            <a:off x="1940536" y="5681833"/>
            <a:ext cx="5134480" cy="646331"/>
          </a:xfrm>
          <a:prstGeom prst="rect">
            <a:avLst/>
          </a:prstGeom>
          <a:noFill/>
        </p:spPr>
        <p:txBody>
          <a:bodyPr wrap="square">
            <a:spAutoFit/>
          </a:bodyPr>
          <a:lstStyle/>
          <a:p>
            <a:pPr algn="ctr" defTabSz="685800">
              <a:defRPr/>
            </a:pPr>
            <a:r>
              <a:rPr lang="en-US" sz="1200" b="1" dirty="0">
                <a:solidFill>
                  <a:srgbClr val="4472C4">
                    <a:lumMod val="75000"/>
                  </a:srgbClr>
                </a:solidFill>
                <a:latin typeface="Calibri" panose="020F0502020204030204"/>
              </a:rPr>
              <a:t>“Emerging technologies—such as AI, 5G, edge, cloud, and data center, autonomous vehicles and wearable technology hold great promise for improving the lives of individuals across the globe,” (HIR)</a:t>
            </a:r>
          </a:p>
        </p:txBody>
      </p:sp>
    </p:spTree>
    <p:extLst>
      <p:ext uri="{BB962C8B-B14F-4D97-AF65-F5344CB8AC3E}">
        <p14:creationId xmlns:p14="http://schemas.microsoft.com/office/powerpoint/2010/main" val="23409263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0C667C-B4EC-C86A-98C8-61A589DD5A91}"/>
              </a:ext>
            </a:extLst>
          </p:cNvPr>
          <p:cNvSpPr txBox="1">
            <a:spLocks/>
          </p:cNvSpPr>
          <p:nvPr/>
        </p:nvSpPr>
        <p:spPr>
          <a:xfrm>
            <a:off x="281487" y="1220277"/>
            <a:ext cx="4318484" cy="1917740"/>
          </a:xfrm>
          <a:prstGeom prst="rect">
            <a:avLst/>
          </a:prstGeom>
        </p:spPr>
        <p:txBody>
          <a:bodyPr>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base">
              <a:lnSpc>
                <a:spcPct val="100000"/>
              </a:lnSpc>
              <a:spcBef>
                <a:spcPts val="750"/>
              </a:spcBef>
              <a:spcAft>
                <a:spcPct val="0"/>
              </a:spcAft>
              <a:buNone/>
              <a:defRPr/>
            </a:pPr>
            <a:r>
              <a:rPr kumimoji="1" lang="en-GB" sz="1800" b="1" i="1" dirty="0">
                <a:solidFill>
                  <a:prstClr val="black"/>
                </a:solidFill>
                <a:latin typeface="Calibri"/>
              </a:rPr>
              <a:t>EPS Certificate Program </a:t>
            </a:r>
          </a:p>
          <a:p>
            <a:pPr marL="342900" lvl="1" indent="-171450" defTabSz="685800" fontAlgn="base">
              <a:lnSpc>
                <a:spcPct val="100000"/>
              </a:lnSpc>
              <a:spcBef>
                <a:spcPts val="375"/>
              </a:spcBef>
              <a:spcAft>
                <a:spcPct val="0"/>
              </a:spcAft>
              <a:defRPr/>
            </a:pPr>
            <a:r>
              <a:rPr kumimoji="1" lang="en-GB" sz="1400" dirty="0">
                <a:solidFill>
                  <a:prstClr val="black"/>
                </a:solidFill>
                <a:latin typeface="Calibri"/>
              </a:rPr>
              <a:t>EPS Achievement Certificate </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rPr>
              <a:t>EPS Distinguished Achievement Certificate for Technical Leadership and Expertise </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cs typeface="Calibri" panose="020F0502020204030204" pitchFamily="34" charset="0"/>
              </a:rPr>
              <a:t>EPS Distinguished Achievement Certificate for Professional Engagement and Service </a:t>
            </a:r>
            <a:endParaRPr kumimoji="1" lang="en-GB" sz="1400" dirty="0">
              <a:solidFill>
                <a:prstClr val="black"/>
              </a:solidFill>
              <a:latin typeface="Calibri"/>
            </a:endParaRPr>
          </a:p>
        </p:txBody>
      </p:sp>
      <p:sp>
        <p:nvSpPr>
          <p:cNvPr id="4" name="Rectangle 3">
            <a:extLst>
              <a:ext uri="{FF2B5EF4-FFF2-40B4-BE49-F238E27FC236}">
                <a16:creationId xmlns:a16="http://schemas.microsoft.com/office/drawing/2014/main" id="{AFE6CE4F-A7AF-1C78-090C-EAE887E205F5}"/>
              </a:ext>
            </a:extLst>
          </p:cNvPr>
          <p:cNvSpPr/>
          <p:nvPr/>
        </p:nvSpPr>
        <p:spPr>
          <a:xfrm>
            <a:off x="2268581" y="6190133"/>
            <a:ext cx="4354475" cy="276999"/>
          </a:xfrm>
          <a:prstGeom prst="rect">
            <a:avLst/>
          </a:prstGeom>
        </p:spPr>
        <p:txBody>
          <a:bodyPr wrap="square">
            <a:spAutoFit/>
          </a:bodyPr>
          <a:lstStyle/>
          <a:p>
            <a:pPr algn="ctr" defTabSz="685800" eaLnBrk="0" fontAlgn="base" hangingPunct="0">
              <a:spcBef>
                <a:spcPct val="0"/>
              </a:spcBef>
              <a:spcAft>
                <a:spcPct val="0"/>
              </a:spcAft>
              <a:defRPr/>
            </a:pPr>
            <a:r>
              <a:rPr kumimoji="1" lang="en-GB" sz="1200" b="1" dirty="0">
                <a:solidFill>
                  <a:srgbClr val="C00000"/>
                </a:solidFill>
                <a:latin typeface="Arial" charset="0"/>
                <a:ea typeface="新細明體" pitchFamily="18" charset="-120"/>
              </a:rPr>
              <a:t>https://eps.ieee.org/education.html/</a:t>
            </a:r>
          </a:p>
        </p:txBody>
      </p:sp>
      <p:pic>
        <p:nvPicPr>
          <p:cNvPr id="9" name="Picture 8" descr="A screenshot of a video game&#10;&#10;Description automatically generated with low confidence">
            <a:extLst>
              <a:ext uri="{FF2B5EF4-FFF2-40B4-BE49-F238E27FC236}">
                <a16:creationId xmlns:a16="http://schemas.microsoft.com/office/drawing/2014/main" id="{44DA9406-2AB8-1BCC-6E1C-AABFD8757AFC}"/>
              </a:ext>
            </a:extLst>
          </p:cNvPr>
          <p:cNvPicPr>
            <a:picLocks noChangeAspect="1"/>
          </p:cNvPicPr>
          <p:nvPr/>
        </p:nvPicPr>
        <p:blipFill>
          <a:blip r:embed="rId3"/>
          <a:stretch>
            <a:fillRect/>
          </a:stretch>
        </p:blipFill>
        <p:spPr>
          <a:xfrm>
            <a:off x="563942" y="3100739"/>
            <a:ext cx="3268000" cy="1326397"/>
          </a:xfrm>
          <a:prstGeom prst="rect">
            <a:avLst/>
          </a:prstGeom>
        </p:spPr>
      </p:pic>
      <p:grpSp>
        <p:nvGrpSpPr>
          <p:cNvPr id="10" name="Group 9">
            <a:extLst>
              <a:ext uri="{FF2B5EF4-FFF2-40B4-BE49-F238E27FC236}">
                <a16:creationId xmlns:a16="http://schemas.microsoft.com/office/drawing/2014/main" id="{351E10E5-C333-D202-022D-30E73094DE8D}"/>
              </a:ext>
            </a:extLst>
          </p:cNvPr>
          <p:cNvGrpSpPr/>
          <p:nvPr/>
        </p:nvGrpSpPr>
        <p:grpSpPr>
          <a:xfrm>
            <a:off x="4944391" y="3303182"/>
            <a:ext cx="3948090" cy="1838460"/>
            <a:chOff x="6067166" y="803189"/>
            <a:chExt cx="5538145" cy="2451281"/>
          </a:xfrm>
        </p:grpSpPr>
        <p:pic>
          <p:nvPicPr>
            <p:cNvPr id="11" name="Picture 18" descr="Chiplet Design and Heterogeneous Integration Packing">
              <a:hlinkClick r:id="rId4"/>
              <a:extLst>
                <a:ext uri="{FF2B5EF4-FFF2-40B4-BE49-F238E27FC236}">
                  <a16:creationId xmlns:a16="http://schemas.microsoft.com/office/drawing/2014/main" id="{2A39D285-A236-791C-30BC-BBFF6EFE4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166" y="1038463"/>
              <a:ext cx="1826503"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2" name="Picture 20" descr="Electrical Design of Advanced Packaging in Computing Systems">
              <a:hlinkClick r:id="rId6"/>
              <a:extLst>
                <a:ext uri="{FF2B5EF4-FFF2-40B4-BE49-F238E27FC236}">
                  <a16:creationId xmlns:a16="http://schemas.microsoft.com/office/drawing/2014/main" id="{6887E653-14A9-C716-2091-455F7C14C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9252" y="1038463"/>
              <a:ext cx="1826503" cy="109590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3" name="Picture 22" descr="Advanced Packaging in Hyperscale Data Center Applications">
              <a:hlinkClick r:id="rId8"/>
              <a:extLst>
                <a:ext uri="{FF2B5EF4-FFF2-40B4-BE49-F238E27FC236}">
                  <a16:creationId xmlns:a16="http://schemas.microsoft.com/office/drawing/2014/main" id="{098FFB1D-7DDE-DCBA-D7DD-BCD3DB0B68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7166" y="2158567"/>
              <a:ext cx="1826506"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4" name="Picture 24" descr="Recent Advances and Trends in Advanced Packaging">
              <a:hlinkClick r:id="rId10"/>
              <a:extLst>
                <a:ext uri="{FF2B5EF4-FFF2-40B4-BE49-F238E27FC236}">
                  <a16:creationId xmlns:a16="http://schemas.microsoft.com/office/drawing/2014/main" id="{20805739-0CA8-F4AB-5554-1C24777D74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78805" y="1038463"/>
              <a:ext cx="1826503" cy="109590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5" name="Picture 26" descr="The Evolution of Lead Free Solders">
              <a:hlinkClick r:id="rId12"/>
              <a:extLst>
                <a:ext uri="{FF2B5EF4-FFF2-40B4-BE49-F238E27FC236}">
                  <a16:creationId xmlns:a16="http://schemas.microsoft.com/office/drawing/2014/main" id="{D57A9F86-58E6-C7E6-C9B7-E275EF05B43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9252" y="2158567"/>
              <a:ext cx="1826506"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6" name="Picture 28" descr="Roadmap Based on Holistic Understanding of Thermo-Mechanical Challenges from Package to System to Maximize Silicon Performance">
              <a:hlinkClick r:id="rId14"/>
              <a:extLst>
                <a:ext uri="{FF2B5EF4-FFF2-40B4-BE49-F238E27FC236}">
                  <a16:creationId xmlns:a16="http://schemas.microsoft.com/office/drawing/2014/main" id="{45876FE3-4DCE-D577-3A4A-39F4172B8C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78805" y="2158567"/>
              <a:ext cx="1826506" cy="109590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C6ADAA8-C49F-7560-A509-ABDD27EAFDF7}"/>
                </a:ext>
              </a:extLst>
            </p:cNvPr>
            <p:cNvSpPr/>
            <p:nvPr/>
          </p:nvSpPr>
          <p:spPr>
            <a:xfrm>
              <a:off x="6067166" y="803189"/>
              <a:ext cx="5538142" cy="19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defRPr/>
              </a:pPr>
              <a:r>
                <a:rPr kumimoji="1" lang="en-US" sz="1350" dirty="0">
                  <a:solidFill>
                    <a:prstClr val="white"/>
                  </a:solidFill>
                  <a:latin typeface="Calibri"/>
                </a:rPr>
                <a:t>EPS Resource Center at a Glance</a:t>
              </a:r>
            </a:p>
          </p:txBody>
        </p:sp>
      </p:grpSp>
      <p:sp>
        <p:nvSpPr>
          <p:cNvPr id="28" name="Text Placeholder 2">
            <a:extLst>
              <a:ext uri="{FF2B5EF4-FFF2-40B4-BE49-F238E27FC236}">
                <a16:creationId xmlns:a16="http://schemas.microsoft.com/office/drawing/2014/main" id="{6EE01AF1-E304-3938-B6E9-8419374E6191}"/>
              </a:ext>
            </a:extLst>
          </p:cNvPr>
          <p:cNvSpPr txBox="1">
            <a:spLocks/>
          </p:cNvSpPr>
          <p:nvPr/>
        </p:nvSpPr>
        <p:spPr>
          <a:xfrm>
            <a:off x="1608229" y="4927485"/>
            <a:ext cx="3448410" cy="884900"/>
          </a:xfrm>
          <a:prstGeom prst="rect">
            <a:avLst/>
          </a:prstGeom>
        </p:spPr>
        <p:txBody>
          <a:bodyPr>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base">
              <a:lnSpc>
                <a:spcPct val="100000"/>
              </a:lnSpc>
              <a:spcBef>
                <a:spcPts val="750"/>
              </a:spcBef>
              <a:spcAft>
                <a:spcPct val="0"/>
              </a:spcAft>
              <a:buNone/>
              <a:defRPr/>
            </a:pPr>
            <a:r>
              <a:rPr kumimoji="1" lang="en-GB" sz="1400" b="1" i="1" dirty="0">
                <a:solidFill>
                  <a:prstClr val="black"/>
                </a:solidFill>
                <a:latin typeface="Calibri"/>
              </a:rPr>
              <a:t>EPS Distinguished Lecturer (DL)</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cs typeface="Calibri" panose="020F0502020204030204" pitchFamily="34" charset="0"/>
              </a:rPr>
              <a:t>34 DL’s covering a multitude of topics</a:t>
            </a:r>
          </a:p>
          <a:p>
            <a:pPr marL="342900" lvl="1" indent="-171450" defTabSz="685800" fontAlgn="base">
              <a:lnSpc>
                <a:spcPct val="100000"/>
              </a:lnSpc>
              <a:spcBef>
                <a:spcPts val="375"/>
              </a:spcBef>
              <a:spcAft>
                <a:spcPct val="0"/>
              </a:spcAft>
              <a:defRPr/>
            </a:pPr>
            <a:r>
              <a:rPr kumimoji="1" lang="en-US" sz="1400" dirty="0">
                <a:solidFill>
                  <a:prstClr val="black"/>
                </a:solidFill>
                <a:latin typeface="Calibri"/>
                <a:cs typeface="Calibri" panose="020F0502020204030204" pitchFamily="34" charset="0"/>
              </a:rPr>
              <a:t>Talks at Chapters/Universities &amp; Conferences</a:t>
            </a:r>
            <a:endParaRPr kumimoji="1" lang="en-GB" sz="1400" dirty="0">
              <a:solidFill>
                <a:prstClr val="black"/>
              </a:solidFill>
              <a:latin typeface="Calibri"/>
            </a:endParaRPr>
          </a:p>
        </p:txBody>
      </p:sp>
      <p:sp>
        <p:nvSpPr>
          <p:cNvPr id="29" name="Text Placeholder 2">
            <a:extLst>
              <a:ext uri="{FF2B5EF4-FFF2-40B4-BE49-F238E27FC236}">
                <a16:creationId xmlns:a16="http://schemas.microsoft.com/office/drawing/2014/main" id="{C1E9F433-59BD-4526-8A44-B537D9DE3CF8}"/>
              </a:ext>
            </a:extLst>
          </p:cNvPr>
          <p:cNvSpPr txBox="1">
            <a:spLocks/>
          </p:cNvSpPr>
          <p:nvPr/>
        </p:nvSpPr>
        <p:spPr>
          <a:xfrm>
            <a:off x="4585543" y="1187385"/>
            <a:ext cx="4558457" cy="2031584"/>
          </a:xfrm>
          <a:prstGeom prst="rect">
            <a:avLst/>
          </a:prstGeom>
        </p:spPr>
        <p:txBody>
          <a:bodyPr>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base">
              <a:lnSpc>
                <a:spcPct val="100000"/>
              </a:lnSpc>
              <a:spcBef>
                <a:spcPts val="750"/>
              </a:spcBef>
              <a:spcAft>
                <a:spcPct val="0"/>
              </a:spcAft>
              <a:buNone/>
              <a:defRPr/>
            </a:pPr>
            <a:r>
              <a:rPr lang="en-GB" sz="1800" b="1" i="1" dirty="0"/>
              <a:t>Resource </a:t>
            </a:r>
            <a:r>
              <a:rPr lang="en-GB" sz="1800" b="1" i="1" dirty="0" err="1"/>
              <a:t>Center</a:t>
            </a:r>
            <a:r>
              <a:rPr lang="en-GB" sz="1800" b="1" i="1" dirty="0"/>
              <a:t> </a:t>
            </a:r>
            <a:r>
              <a:rPr lang="en-GB" sz="1800" dirty="0"/>
              <a:t>(</a:t>
            </a:r>
            <a:r>
              <a:rPr lang="en-US" sz="1800" dirty="0">
                <a:hlinkClick r:id="rId16"/>
              </a:rPr>
              <a:t>Resource Center IEEE EPS</a:t>
            </a:r>
            <a:r>
              <a:rPr lang="en-US" sz="1800" dirty="0"/>
              <a:t>)</a:t>
            </a:r>
            <a:endParaRPr lang="en-GB" sz="1800" dirty="0"/>
          </a:p>
          <a:p>
            <a:pPr marL="342900" lvl="1" indent="-171450" defTabSz="685800" fontAlgn="base">
              <a:lnSpc>
                <a:spcPct val="100000"/>
              </a:lnSpc>
              <a:spcBef>
                <a:spcPts val="375"/>
              </a:spcBef>
              <a:spcAft>
                <a:spcPct val="0"/>
              </a:spcAft>
              <a:defRPr/>
            </a:pPr>
            <a:r>
              <a:rPr lang="en-US" sz="1400" dirty="0"/>
              <a:t>Heterogeneous Integration Roadmap:                        Presentations, 24 Technology Specific Chapters</a:t>
            </a:r>
          </a:p>
          <a:p>
            <a:pPr marL="342900" lvl="1" indent="-171450" defTabSz="685800" fontAlgn="base">
              <a:lnSpc>
                <a:spcPct val="100000"/>
              </a:lnSpc>
              <a:spcBef>
                <a:spcPts val="375"/>
              </a:spcBef>
              <a:spcAft>
                <a:spcPct val="0"/>
              </a:spcAft>
              <a:defRPr/>
            </a:pPr>
            <a:r>
              <a:rPr lang="en-US" sz="1400" dirty="0"/>
              <a:t>Featured Papers/ Reports</a:t>
            </a:r>
          </a:p>
          <a:p>
            <a:pPr marL="342900" lvl="1" indent="-171450" defTabSz="685800" fontAlgn="base">
              <a:lnSpc>
                <a:spcPct val="100000"/>
              </a:lnSpc>
              <a:spcBef>
                <a:spcPts val="375"/>
              </a:spcBef>
              <a:spcAft>
                <a:spcPct val="0"/>
              </a:spcAft>
              <a:defRPr/>
            </a:pPr>
            <a:r>
              <a:rPr lang="en-US" sz="1400" dirty="0"/>
              <a:t>EPS Newsletters</a:t>
            </a:r>
          </a:p>
          <a:p>
            <a:pPr marL="342900" lvl="1" indent="-171450" defTabSz="685800" fontAlgn="base">
              <a:lnSpc>
                <a:spcPct val="100000"/>
              </a:lnSpc>
              <a:spcBef>
                <a:spcPts val="375"/>
              </a:spcBef>
              <a:spcAft>
                <a:spcPct val="0"/>
              </a:spcAft>
              <a:defRPr/>
            </a:pPr>
            <a:r>
              <a:rPr lang="en-US" sz="1400" dirty="0"/>
              <a:t>&gt; 100 Technical Webinars</a:t>
            </a:r>
          </a:p>
          <a:p>
            <a:pPr marL="342900" lvl="1" indent="-171450" defTabSz="685800" fontAlgn="base">
              <a:lnSpc>
                <a:spcPct val="100000"/>
              </a:lnSpc>
              <a:spcBef>
                <a:spcPts val="375"/>
              </a:spcBef>
              <a:spcAft>
                <a:spcPct val="0"/>
              </a:spcAft>
              <a:defRPr/>
            </a:pPr>
            <a:r>
              <a:rPr lang="en-US" sz="1400" dirty="0"/>
              <a:t>Education Materials</a:t>
            </a:r>
            <a:endParaRPr lang="en-GB" dirty="0"/>
          </a:p>
          <a:p>
            <a:pPr marL="171450" indent="-171450" defTabSz="685800" fontAlgn="base">
              <a:spcBef>
                <a:spcPts val="750"/>
              </a:spcBef>
              <a:spcAft>
                <a:spcPct val="0"/>
              </a:spcAft>
              <a:defRPr/>
            </a:pPr>
            <a:endParaRPr lang="en-GB" sz="1800" dirty="0"/>
          </a:p>
        </p:txBody>
      </p:sp>
      <p:sp>
        <p:nvSpPr>
          <p:cNvPr id="8194" name="標題 1"/>
          <p:cNvSpPr>
            <a:spLocks noGrp="1"/>
          </p:cNvSpPr>
          <p:nvPr>
            <p:ph type="title"/>
          </p:nvPr>
        </p:nvSpPr>
        <p:spPr>
          <a:xfrm>
            <a:off x="278606" y="453397"/>
            <a:ext cx="7398683" cy="388644"/>
          </a:xfrm>
        </p:spPr>
        <p:txBody>
          <a:bodyPr>
            <a:noAutofit/>
          </a:bodyPr>
          <a:lstStyle/>
          <a:p>
            <a:pPr algn="l" eaLnBrk="1" hangingPunct="1"/>
            <a:r>
              <a:rPr lang="en-US" altLang="zh-TW" sz="2700" dirty="0">
                <a:latin typeface="+mn-lt"/>
                <a:cs typeface="Times New Roman" pitchFamily="18" charset="0"/>
              </a:rPr>
              <a:t>Highlights of the EPS Education Programs</a:t>
            </a:r>
            <a:endParaRPr lang="zh-TW" altLang="en-US" sz="2700" dirty="0">
              <a:latin typeface="+mn-lt"/>
              <a:cs typeface="Times New Roman" pitchFamily="18" charset="0"/>
            </a:endParaRPr>
          </a:p>
        </p:txBody>
      </p:sp>
      <p:cxnSp>
        <p:nvCxnSpPr>
          <p:cNvPr id="16" name="Straight Connector 15">
            <a:extLst>
              <a:ext uri="{FF2B5EF4-FFF2-40B4-BE49-F238E27FC236}">
                <a16:creationId xmlns:a16="http://schemas.microsoft.com/office/drawing/2014/main" id="{5ED6E7BF-8A1C-8170-CAA0-74F573BE9234}"/>
              </a:ext>
            </a:extLst>
          </p:cNvPr>
          <p:cNvCxnSpPr>
            <a:cxnSpLocks/>
          </p:cNvCxnSpPr>
          <p:nvPr/>
        </p:nvCxnSpPr>
        <p:spPr>
          <a:xfrm>
            <a:off x="278607" y="846747"/>
            <a:ext cx="86138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3AF76CB-F0DF-2D19-CC77-AB4056CBBCF5}"/>
              </a:ext>
            </a:extLst>
          </p:cNvPr>
          <p:cNvSpPr txBox="1"/>
          <p:nvPr/>
        </p:nvSpPr>
        <p:spPr>
          <a:xfrm>
            <a:off x="5018409" y="5355799"/>
            <a:ext cx="4592079" cy="300082"/>
          </a:xfrm>
          <a:prstGeom prst="rect">
            <a:avLst/>
          </a:prstGeom>
          <a:noFill/>
        </p:spPr>
        <p:txBody>
          <a:bodyPr wrap="square">
            <a:spAutoFit/>
          </a:bodyPr>
          <a:lstStyle/>
          <a:p>
            <a:pPr algn="ctr" defTabSz="685800" eaLnBrk="0" fontAlgn="base" hangingPunct="0">
              <a:spcBef>
                <a:spcPct val="0"/>
              </a:spcBef>
              <a:spcAft>
                <a:spcPct val="0"/>
              </a:spcAft>
              <a:defRPr/>
            </a:pPr>
            <a:r>
              <a:rPr kumimoji="1" lang="en-US" sz="1350" dirty="0">
                <a:solidFill>
                  <a:srgbClr val="333333"/>
                </a:solidFill>
                <a:latin typeface="Calibri"/>
                <a:ea typeface="新細明體" pitchFamily="18" charset="-120"/>
              </a:rPr>
              <a:t>(</a:t>
            </a:r>
            <a:r>
              <a:rPr kumimoji="1" lang="en-US" sz="1350" dirty="0">
                <a:solidFill>
                  <a:srgbClr val="2A2A2A"/>
                </a:solidFill>
                <a:latin typeface="Calibri"/>
                <a:ea typeface="新細明體" pitchFamily="18" charset="-120"/>
              </a:rPr>
              <a:t>EPS VP, Education - </a:t>
            </a:r>
            <a:r>
              <a:rPr kumimoji="1" lang="en-US" sz="1350" dirty="0">
                <a:solidFill>
                  <a:srgbClr val="0000CC"/>
                </a:solidFill>
                <a:latin typeface="Calibri"/>
                <a:ea typeface="新細明體" pitchFamily="18" charset="-120"/>
              </a:rPr>
              <a:t>Eric Perfecto</a:t>
            </a:r>
            <a:r>
              <a:rPr kumimoji="1" lang="en-US" sz="1350" dirty="0">
                <a:solidFill>
                  <a:srgbClr val="337AB7"/>
                </a:solidFill>
                <a:latin typeface="Calibri"/>
                <a:ea typeface="新細明體" pitchFamily="18" charset="-120"/>
              </a:rPr>
              <a:t>)</a:t>
            </a:r>
            <a:endParaRPr kumimoji="1" lang="en-US" sz="1350" dirty="0">
              <a:solidFill>
                <a:srgbClr val="002060"/>
              </a:solidFill>
              <a:latin typeface="Calibri"/>
              <a:ea typeface="新細明體" pitchFamily="18" charset="-120"/>
            </a:endParaRPr>
          </a:p>
        </p:txBody>
      </p:sp>
      <p:pic>
        <p:nvPicPr>
          <p:cNvPr id="2" name="Picture 1" descr="Text&#10;&#10;Description automatically generated with medium confidence">
            <a:extLst>
              <a:ext uri="{FF2B5EF4-FFF2-40B4-BE49-F238E27FC236}">
                <a16:creationId xmlns:a16="http://schemas.microsoft.com/office/drawing/2014/main" id="{D461014A-3074-6BAB-21AE-8B39AFEC540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9532" y="5869143"/>
            <a:ext cx="1095630" cy="438455"/>
          </a:xfrm>
          <a:prstGeom prst="rect">
            <a:avLst/>
          </a:prstGeom>
        </p:spPr>
      </p:pic>
    </p:spTree>
    <p:extLst>
      <p:ext uri="{BB962C8B-B14F-4D97-AF65-F5344CB8AC3E}">
        <p14:creationId xmlns:p14="http://schemas.microsoft.com/office/powerpoint/2010/main" val="310717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49BD4AB-7E68-475F-D952-3689E9AB78A4}"/>
              </a:ext>
            </a:extLst>
          </p:cNvPr>
          <p:cNvPicPr>
            <a:picLocks noChangeAspect="1"/>
          </p:cNvPicPr>
          <p:nvPr/>
        </p:nvPicPr>
        <p:blipFill>
          <a:blip r:embed="rId3"/>
          <a:stretch>
            <a:fillRect/>
          </a:stretch>
        </p:blipFill>
        <p:spPr>
          <a:xfrm>
            <a:off x="32129" y="1186246"/>
            <a:ext cx="1560573" cy="1127939"/>
          </a:xfrm>
          <a:prstGeom prst="rect">
            <a:avLst/>
          </a:prstGeom>
        </p:spPr>
      </p:pic>
      <p:sp>
        <p:nvSpPr>
          <p:cNvPr id="5" name="TextBox 4">
            <a:extLst>
              <a:ext uri="{FF2B5EF4-FFF2-40B4-BE49-F238E27FC236}">
                <a16:creationId xmlns:a16="http://schemas.microsoft.com/office/drawing/2014/main" id="{08C446F6-5BF0-8A11-78C4-31C29924BBC6}"/>
              </a:ext>
            </a:extLst>
          </p:cNvPr>
          <p:cNvSpPr txBox="1"/>
          <p:nvPr/>
        </p:nvSpPr>
        <p:spPr>
          <a:xfrm>
            <a:off x="1763688" y="6224484"/>
            <a:ext cx="6395315" cy="253916"/>
          </a:xfrm>
          <a:prstGeom prst="rect">
            <a:avLst/>
          </a:prstGeom>
          <a:noFill/>
        </p:spPr>
        <p:txBody>
          <a:bodyPr wrap="square">
            <a:spAutoFit/>
          </a:bodyPr>
          <a:lstStyle/>
          <a:p>
            <a:pPr defTabSz="342900"/>
            <a:r>
              <a:rPr lang="en-GB" sz="1050" b="1" dirty="0">
                <a:solidFill>
                  <a:srgbClr val="C00000"/>
                </a:solidFill>
                <a:latin typeface="Calibri" panose="020F0502020204030204"/>
              </a:rPr>
              <a:t>All papers are available free to EPS members, visit:  https://ieeexplore.ieee.org/Xplore/home.jsp</a:t>
            </a:r>
          </a:p>
        </p:txBody>
      </p:sp>
      <p:pic>
        <p:nvPicPr>
          <p:cNvPr id="6" name="Picture 5">
            <a:extLst>
              <a:ext uri="{FF2B5EF4-FFF2-40B4-BE49-F238E27FC236}">
                <a16:creationId xmlns:a16="http://schemas.microsoft.com/office/drawing/2014/main" id="{EBD77EFC-1EB2-DB70-FA67-8C48C723263D}"/>
              </a:ext>
            </a:extLst>
          </p:cNvPr>
          <p:cNvPicPr>
            <a:picLocks noChangeAspect="1"/>
          </p:cNvPicPr>
          <p:nvPr/>
        </p:nvPicPr>
        <p:blipFill>
          <a:blip r:embed="rId4"/>
          <a:stretch>
            <a:fillRect/>
          </a:stretch>
        </p:blipFill>
        <p:spPr>
          <a:xfrm>
            <a:off x="5803516" y="1208806"/>
            <a:ext cx="1639085" cy="528389"/>
          </a:xfrm>
          <a:prstGeom prst="rect">
            <a:avLst/>
          </a:prstGeom>
        </p:spPr>
      </p:pic>
      <p:sp>
        <p:nvSpPr>
          <p:cNvPr id="13" name="TextBox 12">
            <a:extLst>
              <a:ext uri="{FF2B5EF4-FFF2-40B4-BE49-F238E27FC236}">
                <a16:creationId xmlns:a16="http://schemas.microsoft.com/office/drawing/2014/main" id="{37F58905-1923-E485-DD46-531192C1A195}"/>
              </a:ext>
            </a:extLst>
          </p:cNvPr>
          <p:cNvSpPr txBox="1"/>
          <p:nvPr/>
        </p:nvSpPr>
        <p:spPr>
          <a:xfrm>
            <a:off x="3859737" y="886559"/>
            <a:ext cx="1396489" cy="323165"/>
          </a:xfrm>
          <a:prstGeom prst="rect">
            <a:avLst/>
          </a:prstGeom>
          <a:noFill/>
        </p:spPr>
        <p:txBody>
          <a:bodyPr wrap="square" rtlCol="0">
            <a:spAutoFit/>
          </a:bodyPr>
          <a:lstStyle/>
          <a:p>
            <a:pPr algn="ctr" defTabSz="342900"/>
            <a:r>
              <a:rPr lang="en-GB" sz="1500" b="1" dirty="0">
                <a:solidFill>
                  <a:srgbClr val="C00000"/>
                </a:solidFill>
                <a:latin typeface="Calibri" panose="020F0502020204030204"/>
              </a:rPr>
              <a:t>Asia</a:t>
            </a:r>
          </a:p>
        </p:txBody>
      </p:sp>
      <p:sp>
        <p:nvSpPr>
          <p:cNvPr id="14" name="TextBox 13">
            <a:extLst>
              <a:ext uri="{FF2B5EF4-FFF2-40B4-BE49-F238E27FC236}">
                <a16:creationId xmlns:a16="http://schemas.microsoft.com/office/drawing/2014/main" id="{A1DEE472-A41C-BEB6-D1BC-62AB341D0A7A}"/>
              </a:ext>
            </a:extLst>
          </p:cNvPr>
          <p:cNvSpPr txBox="1"/>
          <p:nvPr/>
        </p:nvSpPr>
        <p:spPr>
          <a:xfrm>
            <a:off x="5803516" y="937104"/>
            <a:ext cx="1396489" cy="323165"/>
          </a:xfrm>
          <a:prstGeom prst="rect">
            <a:avLst/>
          </a:prstGeom>
          <a:noFill/>
        </p:spPr>
        <p:txBody>
          <a:bodyPr wrap="square" rtlCol="0">
            <a:spAutoFit/>
          </a:bodyPr>
          <a:lstStyle/>
          <a:p>
            <a:pPr algn="ctr" defTabSz="342900"/>
            <a:r>
              <a:rPr lang="en-GB" sz="1500" b="1" dirty="0">
                <a:solidFill>
                  <a:srgbClr val="C00000"/>
                </a:solidFill>
                <a:latin typeface="Calibri" panose="020F0502020204030204"/>
              </a:rPr>
              <a:t>Europe</a:t>
            </a:r>
          </a:p>
        </p:txBody>
      </p:sp>
      <p:sp>
        <p:nvSpPr>
          <p:cNvPr id="15" name="TextBox 14">
            <a:extLst>
              <a:ext uri="{FF2B5EF4-FFF2-40B4-BE49-F238E27FC236}">
                <a16:creationId xmlns:a16="http://schemas.microsoft.com/office/drawing/2014/main" id="{98230F3C-0536-90FB-EACE-E9C65E97EBFA}"/>
              </a:ext>
            </a:extLst>
          </p:cNvPr>
          <p:cNvSpPr txBox="1"/>
          <p:nvPr/>
        </p:nvSpPr>
        <p:spPr>
          <a:xfrm>
            <a:off x="1809724" y="886559"/>
            <a:ext cx="2055631" cy="323165"/>
          </a:xfrm>
          <a:prstGeom prst="rect">
            <a:avLst/>
          </a:prstGeom>
          <a:noFill/>
        </p:spPr>
        <p:txBody>
          <a:bodyPr wrap="square" rtlCol="0">
            <a:spAutoFit/>
          </a:bodyPr>
          <a:lstStyle/>
          <a:p>
            <a:pPr algn="ctr" defTabSz="342900"/>
            <a:r>
              <a:rPr lang="en-GB" sz="1500" b="1" dirty="0">
                <a:solidFill>
                  <a:srgbClr val="C00000"/>
                </a:solidFill>
                <a:latin typeface="Calibri" panose="020F0502020204030204"/>
              </a:rPr>
              <a:t>North America </a:t>
            </a:r>
          </a:p>
        </p:txBody>
      </p:sp>
      <p:sp>
        <p:nvSpPr>
          <p:cNvPr id="17" name="TextBox 16">
            <a:extLst>
              <a:ext uri="{FF2B5EF4-FFF2-40B4-BE49-F238E27FC236}">
                <a16:creationId xmlns:a16="http://schemas.microsoft.com/office/drawing/2014/main" id="{CBC1E365-8F48-E03B-7C05-FC34F4015458}"/>
              </a:ext>
            </a:extLst>
          </p:cNvPr>
          <p:cNvSpPr txBox="1"/>
          <p:nvPr/>
        </p:nvSpPr>
        <p:spPr>
          <a:xfrm>
            <a:off x="3065219" y="3718849"/>
            <a:ext cx="3493295" cy="369332"/>
          </a:xfrm>
          <a:prstGeom prst="rect">
            <a:avLst/>
          </a:prstGeom>
          <a:noFill/>
        </p:spPr>
        <p:txBody>
          <a:bodyPr wrap="square" rtlCol="0">
            <a:spAutoFit/>
          </a:bodyPr>
          <a:lstStyle/>
          <a:p>
            <a:pPr defTabSz="342900"/>
            <a:r>
              <a:rPr lang="en-US" i="1" dirty="0">
                <a:solidFill>
                  <a:srgbClr val="0070C0"/>
                </a:solidFill>
                <a:latin typeface="Cavolini" panose="020B0502040204020203" pitchFamily="66" charset="0"/>
                <a:cs typeface="Cavolini" panose="020B0502040204020203" pitchFamily="66" charset="0"/>
              </a:rPr>
              <a:t>EPS Flagship Conferences</a:t>
            </a:r>
          </a:p>
        </p:txBody>
      </p:sp>
      <p:sp>
        <p:nvSpPr>
          <p:cNvPr id="19" name="TextBox 18">
            <a:extLst>
              <a:ext uri="{FF2B5EF4-FFF2-40B4-BE49-F238E27FC236}">
                <a16:creationId xmlns:a16="http://schemas.microsoft.com/office/drawing/2014/main" id="{10EE710F-ED7E-3386-4618-C615C9A04ABA}"/>
              </a:ext>
            </a:extLst>
          </p:cNvPr>
          <p:cNvSpPr txBox="1"/>
          <p:nvPr/>
        </p:nvSpPr>
        <p:spPr>
          <a:xfrm>
            <a:off x="6297489" y="4880505"/>
            <a:ext cx="2486616" cy="415498"/>
          </a:xfrm>
          <a:prstGeom prst="rect">
            <a:avLst/>
          </a:prstGeom>
          <a:noFill/>
        </p:spPr>
        <p:txBody>
          <a:bodyPr wrap="square" rtlCol="0">
            <a:spAutoFit/>
          </a:bodyPr>
          <a:lstStyle/>
          <a:p>
            <a:pPr algn="ctr" defTabSz="342900"/>
            <a:r>
              <a:rPr lang="en-US" sz="1050" b="1" dirty="0">
                <a:solidFill>
                  <a:srgbClr val="002060"/>
                </a:solidFill>
                <a:latin typeface="Calibri" panose="020F0502020204030204"/>
              </a:rPr>
              <a:t>Design and Technology of Modern Electronic Systems</a:t>
            </a:r>
          </a:p>
        </p:txBody>
      </p:sp>
      <p:pic>
        <p:nvPicPr>
          <p:cNvPr id="22" name="Picture 21" descr="A person standing behind a podium&#10;&#10;Description automatically generated with medium confidence">
            <a:extLst>
              <a:ext uri="{FF2B5EF4-FFF2-40B4-BE49-F238E27FC236}">
                <a16:creationId xmlns:a16="http://schemas.microsoft.com/office/drawing/2014/main" id="{AB76AB72-FB86-D81A-349B-53F2CF4A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0941" y="1960078"/>
            <a:ext cx="1862776" cy="1397082"/>
          </a:xfrm>
          <a:prstGeom prst="rect">
            <a:avLst/>
          </a:prstGeom>
        </p:spPr>
      </p:pic>
      <p:pic>
        <p:nvPicPr>
          <p:cNvPr id="31" name="Picture 30" descr="A group of people sitting in a room&#10;&#10;Description automatically generated with medium confidence">
            <a:extLst>
              <a:ext uri="{FF2B5EF4-FFF2-40B4-BE49-F238E27FC236}">
                <a16:creationId xmlns:a16="http://schemas.microsoft.com/office/drawing/2014/main" id="{AC10C7B6-9D86-4AB4-D297-ADCBA4983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4831" y="1975920"/>
            <a:ext cx="1862775" cy="1397081"/>
          </a:xfrm>
          <a:prstGeom prst="rect">
            <a:avLst/>
          </a:prstGeom>
        </p:spPr>
      </p:pic>
      <p:pic>
        <p:nvPicPr>
          <p:cNvPr id="39" name="Picture 38" descr="Icon&#10;&#10;Description automatically generated">
            <a:extLst>
              <a:ext uri="{FF2B5EF4-FFF2-40B4-BE49-F238E27FC236}">
                <a16:creationId xmlns:a16="http://schemas.microsoft.com/office/drawing/2014/main" id="{5AEBCC0D-5C3C-0BE8-B784-C04B12878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5633" y="4446756"/>
            <a:ext cx="1404156" cy="357662"/>
          </a:xfrm>
          <a:prstGeom prst="rect">
            <a:avLst/>
          </a:prstGeom>
        </p:spPr>
      </p:pic>
      <p:pic>
        <p:nvPicPr>
          <p:cNvPr id="3" name="Graphic 2" descr="Add with solid fill">
            <a:extLst>
              <a:ext uri="{FF2B5EF4-FFF2-40B4-BE49-F238E27FC236}">
                <a16:creationId xmlns:a16="http://schemas.microsoft.com/office/drawing/2014/main" id="{C41860B5-4EA7-CA98-5E33-A22B7FF224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59003" y="2446560"/>
            <a:ext cx="685800" cy="685800"/>
          </a:xfrm>
          <a:prstGeom prst="rect">
            <a:avLst/>
          </a:prstGeom>
        </p:spPr>
      </p:pic>
      <p:sp>
        <p:nvSpPr>
          <p:cNvPr id="4" name="TextBox 3">
            <a:extLst>
              <a:ext uri="{FF2B5EF4-FFF2-40B4-BE49-F238E27FC236}">
                <a16:creationId xmlns:a16="http://schemas.microsoft.com/office/drawing/2014/main" id="{3522DD9A-7F23-30C8-201D-3D66467C5B0A}"/>
              </a:ext>
            </a:extLst>
          </p:cNvPr>
          <p:cNvSpPr txBox="1"/>
          <p:nvPr/>
        </p:nvSpPr>
        <p:spPr>
          <a:xfrm>
            <a:off x="7803659" y="3101783"/>
            <a:ext cx="1396489" cy="346249"/>
          </a:xfrm>
          <a:prstGeom prst="rect">
            <a:avLst/>
          </a:prstGeom>
          <a:noFill/>
        </p:spPr>
        <p:txBody>
          <a:bodyPr wrap="square" rtlCol="0">
            <a:spAutoFit/>
          </a:bodyPr>
          <a:lstStyle/>
          <a:p>
            <a:pPr algn="ctr" defTabSz="342900"/>
            <a:r>
              <a:rPr lang="en-GB" sz="1650" dirty="0">
                <a:solidFill>
                  <a:prstClr val="black"/>
                </a:solidFill>
                <a:latin typeface="Calibri" panose="020F0502020204030204"/>
              </a:rPr>
              <a:t>many other</a:t>
            </a:r>
          </a:p>
        </p:txBody>
      </p:sp>
      <p:sp>
        <p:nvSpPr>
          <p:cNvPr id="7" name="TextBox 6">
            <a:extLst>
              <a:ext uri="{FF2B5EF4-FFF2-40B4-BE49-F238E27FC236}">
                <a16:creationId xmlns:a16="http://schemas.microsoft.com/office/drawing/2014/main" id="{2A1AEE41-EA2F-3955-6A6E-82C39563D5C3}"/>
              </a:ext>
            </a:extLst>
          </p:cNvPr>
          <p:cNvSpPr txBox="1"/>
          <p:nvPr/>
        </p:nvSpPr>
        <p:spPr>
          <a:xfrm>
            <a:off x="3667591" y="4804417"/>
            <a:ext cx="2106234" cy="415498"/>
          </a:xfrm>
          <a:prstGeom prst="rect">
            <a:avLst/>
          </a:prstGeom>
          <a:noFill/>
        </p:spPr>
        <p:txBody>
          <a:bodyPr wrap="square" rtlCol="0">
            <a:spAutoFit/>
          </a:bodyPr>
          <a:lstStyle/>
          <a:p>
            <a:pPr algn="ctr" defTabSz="342900"/>
            <a:r>
              <a:rPr lang="en-US" sz="1050" b="1" dirty="0">
                <a:solidFill>
                  <a:srgbClr val="002060"/>
                </a:solidFill>
                <a:latin typeface="Calibri" panose="020F0502020204030204"/>
              </a:rPr>
              <a:t>International Conference Electronic Packaging Technology</a:t>
            </a:r>
          </a:p>
        </p:txBody>
      </p:sp>
      <p:pic>
        <p:nvPicPr>
          <p:cNvPr id="26" name="圖片 6" descr="IMPACT.JPG">
            <a:extLst>
              <a:ext uri="{FF2B5EF4-FFF2-40B4-BE49-F238E27FC236}">
                <a16:creationId xmlns:a16="http://schemas.microsoft.com/office/drawing/2014/main" id="{DA9FFB42-F161-820B-0B9E-FD28188EB525}"/>
              </a:ext>
            </a:extLst>
          </p:cNvPr>
          <p:cNvPicPr>
            <a:picLocks noChangeAspect="1"/>
          </p:cNvPicPr>
          <p:nvPr/>
        </p:nvPicPr>
        <p:blipFill>
          <a:blip r:embed="rId10" cstate="print"/>
          <a:srcRect/>
          <a:stretch>
            <a:fillRect/>
          </a:stretch>
        </p:blipFill>
        <p:spPr bwMode="auto">
          <a:xfrm>
            <a:off x="1717509" y="5125079"/>
            <a:ext cx="2056404" cy="755495"/>
          </a:xfrm>
          <a:prstGeom prst="rect">
            <a:avLst/>
          </a:prstGeom>
          <a:noFill/>
          <a:ln w="9525">
            <a:noFill/>
            <a:miter lim="800000"/>
            <a:headEnd/>
            <a:tailEnd/>
          </a:ln>
        </p:spPr>
      </p:pic>
      <p:cxnSp>
        <p:nvCxnSpPr>
          <p:cNvPr id="24" name="Straight Connector 23">
            <a:extLst>
              <a:ext uri="{FF2B5EF4-FFF2-40B4-BE49-F238E27FC236}">
                <a16:creationId xmlns:a16="http://schemas.microsoft.com/office/drawing/2014/main" id="{7FBEB596-B7FA-0A21-C904-335B8026F152}"/>
              </a:ext>
            </a:extLst>
          </p:cNvPr>
          <p:cNvCxnSpPr>
            <a:cxnSpLocks/>
          </p:cNvCxnSpPr>
          <p:nvPr/>
        </p:nvCxnSpPr>
        <p:spPr>
          <a:xfrm>
            <a:off x="259053" y="845922"/>
            <a:ext cx="861387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 name="Picture 24" descr="Text&#10;&#10;Description automatically generated with medium confidence">
            <a:extLst>
              <a:ext uri="{FF2B5EF4-FFF2-40B4-BE49-F238E27FC236}">
                <a16:creationId xmlns:a16="http://schemas.microsoft.com/office/drawing/2014/main" id="{FFDFA790-7B85-075A-99BA-06ED9A9497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4620" y="5967080"/>
            <a:ext cx="1095630" cy="438455"/>
          </a:xfrm>
          <a:prstGeom prst="rect">
            <a:avLst/>
          </a:prstGeom>
        </p:spPr>
      </p:pic>
      <p:pic>
        <p:nvPicPr>
          <p:cNvPr id="12" name="Picture 11" descr="Graphical user interface, text, website&#10;&#10;Description automatically generated">
            <a:extLst>
              <a:ext uri="{FF2B5EF4-FFF2-40B4-BE49-F238E27FC236}">
                <a16:creationId xmlns:a16="http://schemas.microsoft.com/office/drawing/2014/main" id="{EA9132CB-5844-772A-99AA-72DEFBC4CEC6}"/>
              </a:ext>
            </a:extLst>
          </p:cNvPr>
          <p:cNvPicPr>
            <a:picLocks noChangeAspect="1"/>
          </p:cNvPicPr>
          <p:nvPr/>
        </p:nvPicPr>
        <p:blipFill rotWithShape="1">
          <a:blip r:embed="rId12">
            <a:extLst>
              <a:ext uri="{28A0092B-C50C-407E-A947-70E740481C1C}">
                <a14:useLocalDpi xmlns:a14="http://schemas.microsoft.com/office/drawing/2010/main" val="0"/>
              </a:ext>
            </a:extLst>
          </a:blip>
          <a:srcRect l="-1" r="88479" b="31687"/>
          <a:stretch/>
        </p:blipFill>
        <p:spPr>
          <a:xfrm>
            <a:off x="480044" y="2406852"/>
            <a:ext cx="1018746" cy="805812"/>
          </a:xfrm>
          <a:prstGeom prst="rect">
            <a:avLst/>
          </a:prstGeom>
        </p:spPr>
      </p:pic>
      <p:sp>
        <p:nvSpPr>
          <p:cNvPr id="16" name="TextBox 15">
            <a:extLst>
              <a:ext uri="{FF2B5EF4-FFF2-40B4-BE49-F238E27FC236}">
                <a16:creationId xmlns:a16="http://schemas.microsoft.com/office/drawing/2014/main" id="{0AAF47D7-3447-8946-D572-495D13F26468}"/>
              </a:ext>
            </a:extLst>
          </p:cNvPr>
          <p:cNvSpPr txBox="1"/>
          <p:nvPr/>
        </p:nvSpPr>
        <p:spPr>
          <a:xfrm>
            <a:off x="46623" y="3307199"/>
            <a:ext cx="1817694" cy="415498"/>
          </a:xfrm>
          <a:prstGeom prst="rect">
            <a:avLst/>
          </a:prstGeom>
          <a:noFill/>
        </p:spPr>
        <p:txBody>
          <a:bodyPr wrap="square" rtlCol="0">
            <a:spAutoFit/>
          </a:bodyPr>
          <a:lstStyle/>
          <a:p>
            <a:pPr algn="ctr" defTabSz="342900"/>
            <a:r>
              <a:rPr lang="en-US" sz="1050" b="1" dirty="0">
                <a:solidFill>
                  <a:srgbClr val="002060"/>
                </a:solidFill>
                <a:latin typeface="Calibri" panose="020F0502020204030204"/>
              </a:rPr>
              <a:t>IEEE CPMT Symposium</a:t>
            </a:r>
          </a:p>
          <a:p>
            <a:pPr algn="ctr" defTabSz="342900"/>
            <a:r>
              <a:rPr lang="en-US" sz="1050" b="1" dirty="0">
                <a:solidFill>
                  <a:srgbClr val="002060"/>
                </a:solidFill>
                <a:latin typeface="Calibri" panose="020F0502020204030204"/>
              </a:rPr>
              <a:t>Japan</a:t>
            </a:r>
          </a:p>
        </p:txBody>
      </p:sp>
      <p:sp>
        <p:nvSpPr>
          <p:cNvPr id="18" name="Left Brace 17">
            <a:extLst>
              <a:ext uri="{FF2B5EF4-FFF2-40B4-BE49-F238E27FC236}">
                <a16:creationId xmlns:a16="http://schemas.microsoft.com/office/drawing/2014/main" id="{66784F66-033B-1292-FEB9-ED30C7402445}"/>
              </a:ext>
            </a:extLst>
          </p:cNvPr>
          <p:cNvSpPr/>
          <p:nvPr/>
        </p:nvSpPr>
        <p:spPr>
          <a:xfrm rot="16200000">
            <a:off x="4410308" y="583853"/>
            <a:ext cx="548640" cy="5806263"/>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a:solidFill>
                <a:prstClr val="black"/>
              </a:solidFill>
              <a:latin typeface="Calibri" panose="020F0502020204030204"/>
            </a:endParaRPr>
          </a:p>
        </p:txBody>
      </p:sp>
      <p:pic>
        <p:nvPicPr>
          <p:cNvPr id="45" name="Picture 44" descr="A picture containing text, clipart&#10;&#10;Description automatically generated">
            <a:extLst>
              <a:ext uri="{FF2B5EF4-FFF2-40B4-BE49-F238E27FC236}">
                <a16:creationId xmlns:a16="http://schemas.microsoft.com/office/drawing/2014/main" id="{F4E1AD1B-A772-E1EE-8FE8-DB694B7CB65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25460"/>
          <a:stretch/>
        </p:blipFill>
        <p:spPr>
          <a:xfrm>
            <a:off x="406297" y="4150642"/>
            <a:ext cx="2184985" cy="672969"/>
          </a:xfrm>
          <a:prstGeom prst="rect">
            <a:avLst/>
          </a:prstGeom>
        </p:spPr>
      </p:pic>
      <p:pic>
        <p:nvPicPr>
          <p:cNvPr id="20" name="Picture 19">
            <a:extLst>
              <a:ext uri="{FF2B5EF4-FFF2-40B4-BE49-F238E27FC236}">
                <a16:creationId xmlns:a16="http://schemas.microsoft.com/office/drawing/2014/main" id="{D148298E-3A6E-6F51-1859-29E63CB6A7E6}"/>
              </a:ext>
            </a:extLst>
          </p:cNvPr>
          <p:cNvPicPr>
            <a:picLocks noChangeAspect="1"/>
          </p:cNvPicPr>
          <p:nvPr/>
        </p:nvPicPr>
        <p:blipFill>
          <a:blip r:embed="rId14"/>
          <a:stretch>
            <a:fillRect/>
          </a:stretch>
        </p:blipFill>
        <p:spPr>
          <a:xfrm>
            <a:off x="6909457" y="4238138"/>
            <a:ext cx="1454933" cy="551018"/>
          </a:xfrm>
          <a:prstGeom prst="rect">
            <a:avLst/>
          </a:prstGeom>
        </p:spPr>
      </p:pic>
      <p:pic>
        <p:nvPicPr>
          <p:cNvPr id="28" name="Picture 27">
            <a:extLst>
              <a:ext uri="{FF2B5EF4-FFF2-40B4-BE49-F238E27FC236}">
                <a16:creationId xmlns:a16="http://schemas.microsoft.com/office/drawing/2014/main" id="{745B00A9-2269-7ACA-1FCD-046CC4F36CD6}"/>
              </a:ext>
            </a:extLst>
          </p:cNvPr>
          <p:cNvPicPr>
            <a:picLocks noChangeAspect="1"/>
          </p:cNvPicPr>
          <p:nvPr/>
        </p:nvPicPr>
        <p:blipFill>
          <a:blip r:embed="rId15"/>
          <a:stretch>
            <a:fillRect/>
          </a:stretch>
        </p:blipFill>
        <p:spPr>
          <a:xfrm>
            <a:off x="4030893" y="1228849"/>
            <a:ext cx="1243186" cy="500132"/>
          </a:xfrm>
          <a:prstGeom prst="rect">
            <a:avLst/>
          </a:prstGeom>
        </p:spPr>
      </p:pic>
      <p:grpSp>
        <p:nvGrpSpPr>
          <p:cNvPr id="2" name="Group 1">
            <a:extLst>
              <a:ext uri="{FF2B5EF4-FFF2-40B4-BE49-F238E27FC236}">
                <a16:creationId xmlns:a16="http://schemas.microsoft.com/office/drawing/2014/main" id="{E81EC205-A330-77A6-E9E2-E278887F8FFE}"/>
              </a:ext>
            </a:extLst>
          </p:cNvPr>
          <p:cNvGrpSpPr/>
          <p:nvPr/>
        </p:nvGrpSpPr>
        <p:grpSpPr>
          <a:xfrm>
            <a:off x="4747711" y="5305747"/>
            <a:ext cx="2350922" cy="686894"/>
            <a:chOff x="0" y="1329157"/>
            <a:chExt cx="2350922" cy="686894"/>
          </a:xfrm>
        </p:grpSpPr>
        <p:pic>
          <p:nvPicPr>
            <p:cNvPr id="27" name="Picture 26" descr="Text&#10;&#10;Description automatically generated with medium confidence">
              <a:extLst>
                <a:ext uri="{FF2B5EF4-FFF2-40B4-BE49-F238E27FC236}">
                  <a16:creationId xmlns:a16="http://schemas.microsoft.com/office/drawing/2014/main" id="{3334E4E5-F86C-C0F2-5707-1DBBC03F29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1329157"/>
              <a:ext cx="2350922" cy="686894"/>
            </a:xfrm>
            <a:prstGeom prst="rect">
              <a:avLst/>
            </a:prstGeom>
          </p:spPr>
        </p:pic>
        <p:sp>
          <p:nvSpPr>
            <p:cNvPr id="29" name="Rectangle 28">
              <a:extLst>
                <a:ext uri="{FF2B5EF4-FFF2-40B4-BE49-F238E27FC236}">
                  <a16:creationId xmlns:a16="http://schemas.microsoft.com/office/drawing/2014/main" id="{36C07B6C-C1B7-DD9E-4D08-47108818F835}"/>
                </a:ext>
              </a:extLst>
            </p:cNvPr>
            <p:cNvSpPr/>
            <p:nvPr/>
          </p:nvSpPr>
          <p:spPr>
            <a:xfrm>
              <a:off x="462313" y="1369660"/>
              <a:ext cx="443917" cy="25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2" name="Rectangle 31">
              <a:extLst>
                <a:ext uri="{FF2B5EF4-FFF2-40B4-BE49-F238E27FC236}">
                  <a16:creationId xmlns:a16="http://schemas.microsoft.com/office/drawing/2014/main" id="{A027A822-943B-6A36-6360-147904AA4F93}"/>
                </a:ext>
              </a:extLst>
            </p:cNvPr>
            <p:cNvSpPr/>
            <p:nvPr/>
          </p:nvSpPr>
          <p:spPr>
            <a:xfrm>
              <a:off x="1481790" y="1388334"/>
              <a:ext cx="443917" cy="25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34" name="Picture 33">
              <a:extLst>
                <a:ext uri="{FF2B5EF4-FFF2-40B4-BE49-F238E27FC236}">
                  <a16:creationId xmlns:a16="http://schemas.microsoft.com/office/drawing/2014/main" id="{183D6BD5-6DF4-B404-1D8C-9B109CB04056}"/>
                </a:ext>
              </a:extLst>
            </p:cNvPr>
            <p:cNvPicPr>
              <a:picLocks noChangeAspect="1"/>
            </p:cNvPicPr>
            <p:nvPr/>
          </p:nvPicPr>
          <p:blipFill>
            <a:blip r:embed="rId17"/>
            <a:stretch>
              <a:fillRect/>
            </a:stretch>
          </p:blipFill>
          <p:spPr>
            <a:xfrm>
              <a:off x="665971" y="1416076"/>
              <a:ext cx="929741" cy="253566"/>
            </a:xfrm>
            <a:prstGeom prst="rect">
              <a:avLst/>
            </a:prstGeom>
          </p:spPr>
        </p:pic>
      </p:grpSp>
      <p:pic>
        <p:nvPicPr>
          <p:cNvPr id="8" name="Picture 7" descr="Icon&#10;&#10;Description automatically generated">
            <a:extLst>
              <a:ext uri="{FF2B5EF4-FFF2-40B4-BE49-F238E27FC236}">
                <a16:creationId xmlns:a16="http://schemas.microsoft.com/office/drawing/2014/main" id="{37AB6CF2-1E38-A2DB-EF7C-8679AB6B2E63}"/>
              </a:ext>
            </a:extLst>
          </p:cNvPr>
          <p:cNvPicPr>
            <a:picLocks noChangeAspect="1"/>
          </p:cNvPicPr>
          <p:nvPr/>
        </p:nvPicPr>
        <p:blipFill>
          <a:blip r:embed="rId18"/>
          <a:stretch>
            <a:fillRect/>
          </a:stretch>
        </p:blipFill>
        <p:spPr>
          <a:xfrm>
            <a:off x="2103717" y="1256882"/>
            <a:ext cx="1397740" cy="512707"/>
          </a:xfrm>
          <a:prstGeom prst="rect">
            <a:avLst/>
          </a:prstGeom>
        </p:spPr>
      </p:pic>
      <p:pic>
        <p:nvPicPr>
          <p:cNvPr id="35" name="Picture 34" descr="A group of people sitting at a table with food and drinks&#10;&#10;Description automatically generated with low confidence">
            <a:extLst>
              <a:ext uri="{FF2B5EF4-FFF2-40B4-BE49-F238E27FC236}">
                <a16:creationId xmlns:a16="http://schemas.microsoft.com/office/drawing/2014/main" id="{75BDAD82-C209-458A-77CF-997E87ABCEF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81496" y="1960078"/>
            <a:ext cx="1862776" cy="1397082"/>
          </a:xfrm>
          <a:prstGeom prst="rect">
            <a:avLst/>
          </a:prstGeom>
        </p:spPr>
      </p:pic>
      <p:pic>
        <p:nvPicPr>
          <p:cNvPr id="1026" name="Picture 2">
            <a:extLst>
              <a:ext uri="{FF2B5EF4-FFF2-40B4-BE49-F238E27FC236}">
                <a16:creationId xmlns:a16="http://schemas.microsoft.com/office/drawing/2014/main" id="{3E8C0A35-E147-48FA-DA2D-70B54FC3457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30098" y="1446118"/>
            <a:ext cx="790202" cy="790202"/>
          </a:xfrm>
          <a:prstGeom prst="rect">
            <a:avLst/>
          </a:prstGeom>
          <a:noFill/>
          <a:extLst>
            <a:ext uri="{909E8E84-426E-40DD-AFC4-6F175D3DCCD1}">
              <a14:hiddenFill xmlns:a14="http://schemas.microsoft.com/office/drawing/2010/main">
                <a:solidFill>
                  <a:srgbClr val="FFFFFF"/>
                </a:solidFill>
              </a14:hiddenFill>
            </a:ext>
          </a:extLst>
        </p:spPr>
      </p:pic>
      <p:sp>
        <p:nvSpPr>
          <p:cNvPr id="40" name="標題 1">
            <a:extLst>
              <a:ext uri="{FF2B5EF4-FFF2-40B4-BE49-F238E27FC236}">
                <a16:creationId xmlns:a16="http://schemas.microsoft.com/office/drawing/2014/main" id="{0CDC3278-71C5-A1DA-1F81-B0AEC8E9054E}"/>
              </a:ext>
            </a:extLst>
          </p:cNvPr>
          <p:cNvSpPr>
            <a:spLocks noGrp="1"/>
          </p:cNvSpPr>
          <p:nvPr>
            <p:ph type="title"/>
          </p:nvPr>
        </p:nvSpPr>
        <p:spPr>
          <a:xfrm>
            <a:off x="220580" y="452465"/>
            <a:ext cx="7398683" cy="388644"/>
          </a:xfrm>
        </p:spPr>
        <p:txBody>
          <a:bodyPr>
            <a:noAutofit/>
          </a:bodyPr>
          <a:lstStyle/>
          <a:p>
            <a:pPr algn="l" eaLnBrk="1" hangingPunct="1"/>
            <a:r>
              <a:rPr lang="en-US" altLang="zh-TW" sz="2700" dirty="0">
                <a:latin typeface="+mn-lt"/>
                <a:cs typeface="Times New Roman" pitchFamily="18" charset="0"/>
              </a:rPr>
              <a:t>25+ Conferences / Workshops  + CPMT Transactions</a:t>
            </a:r>
          </a:p>
        </p:txBody>
      </p:sp>
    </p:spTree>
    <p:extLst>
      <p:ext uri="{BB962C8B-B14F-4D97-AF65-F5344CB8AC3E}">
        <p14:creationId xmlns:p14="http://schemas.microsoft.com/office/powerpoint/2010/main" val="1184459822"/>
      </p:ext>
    </p:extLst>
  </p:cSld>
  <p:clrMapOvr>
    <a:masterClrMapping/>
  </p:clrMapOvr>
  <mc:AlternateContent xmlns:mc="http://schemas.openxmlformats.org/markup-compatibility/2006" xmlns:p14="http://schemas.microsoft.com/office/powerpoint/2010/main">
    <mc:Choice Requires="p14">
      <p:transition spd="slow" p14:dur="2000" advTm="60919"/>
    </mc:Choice>
    <mc:Fallback xmlns="">
      <p:transition spd="slow" advTm="609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805" y="1022371"/>
            <a:ext cx="9993298" cy="5621230"/>
          </a:xfrm>
          <a:prstGeom prst="rect">
            <a:avLst/>
          </a:prstGeom>
        </p:spPr>
      </p:pic>
      <p:sp>
        <p:nvSpPr>
          <p:cNvPr id="53" name="Text Box 6"/>
          <p:cNvSpPr txBox="1">
            <a:spLocks noChangeArrowheads="1"/>
          </p:cNvSpPr>
          <p:nvPr/>
        </p:nvSpPr>
        <p:spPr bwMode="auto">
          <a:xfrm>
            <a:off x="1597031" y="409908"/>
            <a:ext cx="6143625" cy="466281"/>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defRPr/>
            </a:pPr>
            <a:r>
              <a:rPr lang="en-US" sz="2700" b="1" dirty="0">
                <a:solidFill>
                  <a:srgbClr val="0066A1"/>
                </a:solidFill>
                <a:latin typeface="Calibri" charset="0"/>
                <a:ea typeface="Calibri" charset="0"/>
                <a:cs typeface="Calibri" charset="0"/>
              </a:rPr>
              <a:t>40+ Chapters Around the World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6319" y="6283498"/>
            <a:ext cx="9144000" cy="523875"/>
          </a:xfrm>
          <a:prstGeom prst="rect">
            <a:avLst/>
          </a:prstGeom>
        </p:spPr>
      </p:pic>
      <p:pic>
        <p:nvPicPr>
          <p:cNvPr id="1028" name="Picture 4" descr="IEEE Electronics Packaging Soci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33" y="6067306"/>
            <a:ext cx="1063466" cy="341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32352" y="6178510"/>
            <a:ext cx="1215715" cy="266242"/>
          </a:xfrm>
          <a:prstGeom prst="rect">
            <a:avLst/>
          </a:prstGeom>
        </p:spPr>
      </p:pic>
      <p:sp>
        <p:nvSpPr>
          <p:cNvPr id="6" name="Rectangle 5"/>
          <p:cNvSpPr/>
          <p:nvPr/>
        </p:nvSpPr>
        <p:spPr>
          <a:xfrm>
            <a:off x="5937404" y="5202513"/>
            <a:ext cx="1441895" cy="66392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2"/>
                </a:solidFill>
              </a:rPr>
              <a:t>EPS Chapters:	20</a:t>
            </a:r>
            <a:endParaRPr lang="en-US" sz="750" i="1" dirty="0">
              <a:solidFill>
                <a:schemeClr val="tx2"/>
              </a:solidFill>
            </a:endParaRPr>
          </a:p>
          <a:p>
            <a:pPr>
              <a:spcBef>
                <a:spcPts val="450"/>
              </a:spcBef>
            </a:pPr>
            <a:r>
              <a:rPr lang="en-US" sz="1050" dirty="0">
                <a:solidFill>
                  <a:schemeClr val="tx2"/>
                </a:solidFill>
              </a:rPr>
              <a:t>Joint Chapters:	20</a:t>
            </a:r>
          </a:p>
        </p:txBody>
      </p:sp>
      <p:grpSp>
        <p:nvGrpSpPr>
          <p:cNvPr id="58" name="Group 57">
            <a:extLst>
              <a:ext uri="{FF2B5EF4-FFF2-40B4-BE49-F238E27FC236}">
                <a16:creationId xmlns:a16="http://schemas.microsoft.com/office/drawing/2014/main" id="{59875A4F-051A-0034-0D00-FEF3E7A2158F}"/>
              </a:ext>
            </a:extLst>
          </p:cNvPr>
          <p:cNvGrpSpPr/>
          <p:nvPr/>
        </p:nvGrpSpPr>
        <p:grpSpPr>
          <a:xfrm>
            <a:off x="515601" y="3865083"/>
            <a:ext cx="1441895" cy="1895391"/>
            <a:chOff x="340245" y="3382731"/>
            <a:chExt cx="1441895" cy="1895391"/>
          </a:xfrm>
        </p:grpSpPr>
        <p:sp>
          <p:nvSpPr>
            <p:cNvPr id="32" name="TextBox 31"/>
            <p:cNvSpPr txBox="1"/>
            <p:nvPr/>
          </p:nvSpPr>
          <p:spPr>
            <a:xfrm>
              <a:off x="340245" y="3382731"/>
              <a:ext cx="1441895" cy="1895391"/>
            </a:xfrm>
            <a:prstGeom prst="rect">
              <a:avLst/>
            </a:prstGeom>
            <a:noFill/>
          </p:spPr>
          <p:txBody>
            <a:bodyPr wrap="square" rtlCol="0">
              <a:spAutoFit/>
            </a:bodyPr>
            <a:lstStyle/>
            <a:p>
              <a:pPr>
                <a:spcAft>
                  <a:spcPts val="225"/>
                </a:spcAft>
              </a:pPr>
              <a:r>
                <a:rPr lang="fi-FI" sz="1050" b="1" dirty="0" err="1">
                  <a:solidFill>
                    <a:prstClr val="black"/>
                  </a:solidFill>
                  <a:latin typeface="Calibri" panose="020F0502020204030204"/>
                </a:rPr>
                <a:t>Number</a:t>
              </a:r>
              <a:r>
                <a:rPr lang="fi-FI" sz="1050" b="1" dirty="0">
                  <a:solidFill>
                    <a:prstClr val="black"/>
                  </a:solidFill>
                  <a:latin typeface="Calibri" panose="020F0502020204030204"/>
                </a:rPr>
                <a:t> of </a:t>
              </a:r>
              <a:r>
                <a:rPr lang="fi-FI" sz="1050" b="1" dirty="0" err="1">
                  <a:solidFill>
                    <a:prstClr val="black"/>
                  </a:solidFill>
                  <a:latin typeface="Calibri" panose="020F0502020204030204"/>
                </a:rPr>
                <a:t>Chapters</a:t>
              </a:r>
              <a:endParaRPr lang="fi-FI" sz="1050" b="1" dirty="0">
                <a:solidFill>
                  <a:prstClr val="black"/>
                </a:solidFill>
                <a:latin typeface="Calibri" panose="020F0502020204030204"/>
              </a:endParaRPr>
            </a:p>
            <a:p>
              <a:pPr marL="135000" lvl="1">
                <a:spcAft>
                  <a:spcPts val="225"/>
                </a:spcAft>
              </a:pPr>
              <a:r>
                <a:rPr lang="fi-FI" sz="900" i="1" dirty="0">
                  <a:solidFill>
                    <a:prstClr val="black"/>
                  </a:solidFill>
                  <a:latin typeface="Calibri" panose="020F0502020204030204"/>
                </a:rPr>
                <a:t>Region 1: 	</a:t>
              </a:r>
              <a:r>
                <a:rPr lang="fi-FI" sz="900" dirty="0">
                  <a:solidFill>
                    <a:prstClr val="black"/>
                  </a:solidFill>
                  <a:latin typeface="Calibri" panose="020F0502020204030204"/>
                </a:rPr>
                <a:t>2</a:t>
              </a:r>
            </a:p>
            <a:p>
              <a:pPr marL="135000" lvl="1">
                <a:spcAft>
                  <a:spcPts val="225"/>
                </a:spcAft>
              </a:pPr>
              <a:r>
                <a:rPr lang="fi-FI" sz="900" i="1" dirty="0">
                  <a:solidFill>
                    <a:prstClr val="black"/>
                  </a:solidFill>
                  <a:latin typeface="Calibri" panose="020F0502020204030204"/>
                </a:rPr>
                <a:t>Region 2: 	</a:t>
              </a:r>
              <a:r>
                <a:rPr lang="fi-FI" sz="900" dirty="0">
                  <a:solidFill>
                    <a:prstClr val="black"/>
                  </a:solidFill>
                  <a:latin typeface="Calibri" panose="020F0502020204030204"/>
                </a:rPr>
                <a:t>3</a:t>
              </a:r>
            </a:p>
            <a:p>
              <a:pPr marL="135000" lvl="1">
                <a:spcAft>
                  <a:spcPts val="225"/>
                </a:spcAft>
              </a:pPr>
              <a:r>
                <a:rPr lang="fi-FI" sz="900" i="1" dirty="0">
                  <a:solidFill>
                    <a:prstClr val="black"/>
                  </a:solidFill>
                  <a:latin typeface="Calibri" panose="020F0502020204030204"/>
                </a:rPr>
                <a:t>Region 3: 	</a:t>
              </a:r>
              <a:r>
                <a:rPr lang="fi-FI" sz="900" dirty="0">
                  <a:solidFill>
                    <a:prstClr val="black"/>
                  </a:solidFill>
                  <a:latin typeface="Calibri" panose="020F0502020204030204"/>
                </a:rPr>
                <a:t>1</a:t>
              </a:r>
              <a:endParaRPr lang="en-US" sz="900" dirty="0">
                <a:solidFill>
                  <a:prstClr val="black"/>
                </a:solidFill>
                <a:latin typeface="Calibri" panose="020F0502020204030204"/>
              </a:endParaRPr>
            </a:p>
            <a:p>
              <a:pPr marL="135000" lvl="1">
                <a:spcAft>
                  <a:spcPts val="225"/>
                </a:spcAft>
              </a:pPr>
              <a:r>
                <a:rPr lang="fi-FI" sz="900" i="1" dirty="0">
                  <a:solidFill>
                    <a:prstClr val="black"/>
                  </a:solidFill>
                  <a:latin typeface="Calibri" panose="020F0502020204030204"/>
                </a:rPr>
                <a:t>Region 4: 	</a:t>
              </a:r>
              <a:r>
                <a:rPr lang="fi-FI" sz="900" dirty="0">
                  <a:solidFill>
                    <a:prstClr val="black"/>
                  </a:solidFill>
                  <a:latin typeface="Calibri" panose="020F0502020204030204"/>
                </a:rPr>
                <a:t>1</a:t>
              </a:r>
            </a:p>
            <a:p>
              <a:pPr marL="135000" lvl="1">
                <a:spcAft>
                  <a:spcPts val="225"/>
                </a:spcAft>
              </a:pPr>
              <a:r>
                <a:rPr lang="fi-FI" sz="900" i="1" dirty="0">
                  <a:solidFill>
                    <a:prstClr val="black"/>
                  </a:solidFill>
                  <a:latin typeface="Calibri" panose="020F0502020204030204"/>
                </a:rPr>
                <a:t>Region 5: 	</a:t>
              </a:r>
              <a:r>
                <a:rPr lang="fi-FI" sz="900" dirty="0">
                  <a:solidFill>
                    <a:prstClr val="black"/>
                  </a:solidFill>
                  <a:latin typeface="Calibri" panose="020F0502020204030204"/>
                </a:rPr>
                <a:t>1</a:t>
              </a:r>
            </a:p>
            <a:p>
              <a:pPr marL="135000" lvl="1">
                <a:spcAft>
                  <a:spcPts val="225"/>
                </a:spcAft>
              </a:pPr>
              <a:r>
                <a:rPr lang="fi-FI" sz="900" i="1" dirty="0">
                  <a:solidFill>
                    <a:prstClr val="black"/>
                  </a:solidFill>
                  <a:latin typeface="Calibri" panose="020F0502020204030204"/>
                </a:rPr>
                <a:t>Region 6: 	</a:t>
              </a:r>
              <a:r>
                <a:rPr lang="fi-FI" sz="900" dirty="0">
                  <a:solidFill>
                    <a:prstClr val="black"/>
                  </a:solidFill>
                  <a:latin typeface="Calibri" panose="020F0502020204030204"/>
                </a:rPr>
                <a:t>6</a:t>
              </a:r>
            </a:p>
            <a:p>
              <a:pPr marL="135000" lvl="1">
                <a:spcAft>
                  <a:spcPts val="225"/>
                </a:spcAft>
              </a:pPr>
              <a:r>
                <a:rPr lang="fi-FI" sz="900" i="1" dirty="0">
                  <a:solidFill>
                    <a:prstClr val="black"/>
                  </a:solidFill>
                  <a:latin typeface="Calibri" panose="020F0502020204030204"/>
                </a:rPr>
                <a:t>Region 7: 	</a:t>
              </a:r>
              <a:r>
                <a:rPr lang="fi-FI" sz="900" dirty="0">
                  <a:solidFill>
                    <a:prstClr val="black"/>
                  </a:solidFill>
                  <a:latin typeface="Calibri" panose="020F0502020204030204"/>
                </a:rPr>
                <a:t>4</a:t>
              </a:r>
            </a:p>
            <a:p>
              <a:pPr marL="135000" lvl="1">
                <a:spcAft>
                  <a:spcPts val="225"/>
                </a:spcAft>
              </a:pPr>
              <a:r>
                <a:rPr lang="fi-FI" sz="900" i="1" dirty="0">
                  <a:solidFill>
                    <a:prstClr val="black"/>
                  </a:solidFill>
                  <a:latin typeface="Calibri" panose="020F0502020204030204"/>
                </a:rPr>
                <a:t>Region 8: 	</a:t>
              </a:r>
              <a:r>
                <a:rPr lang="fi-FI" sz="900" dirty="0">
                  <a:solidFill>
                    <a:prstClr val="black"/>
                  </a:solidFill>
                  <a:latin typeface="Calibri" panose="020F0502020204030204"/>
                </a:rPr>
                <a:t>13</a:t>
              </a:r>
            </a:p>
            <a:p>
              <a:pPr marL="135000" lvl="1">
                <a:spcAft>
                  <a:spcPts val="225"/>
                </a:spcAft>
              </a:pPr>
              <a:r>
                <a:rPr lang="fi-FI" sz="900" i="1" dirty="0">
                  <a:solidFill>
                    <a:prstClr val="black"/>
                  </a:solidFill>
                  <a:latin typeface="Calibri" panose="020F0502020204030204"/>
                </a:rPr>
                <a:t>Region 9: 	</a:t>
              </a:r>
              <a:r>
                <a:rPr lang="fi-FI" sz="900" dirty="0">
                  <a:solidFill>
                    <a:prstClr val="black"/>
                  </a:solidFill>
                  <a:latin typeface="Calibri" panose="020F0502020204030204"/>
                </a:rPr>
                <a:t>0</a:t>
              </a:r>
            </a:p>
            <a:p>
              <a:pPr marL="135000" lvl="1">
                <a:spcAft>
                  <a:spcPts val="225"/>
                </a:spcAft>
              </a:pPr>
              <a:r>
                <a:rPr lang="fi-FI" sz="900" i="1" dirty="0">
                  <a:solidFill>
                    <a:prstClr val="black"/>
                  </a:solidFill>
                  <a:latin typeface="Calibri" panose="020F0502020204030204"/>
                </a:rPr>
                <a:t>Region 10: 	</a:t>
              </a:r>
              <a:r>
                <a:rPr lang="fi-FI" sz="900" dirty="0">
                  <a:solidFill>
                    <a:prstClr val="black"/>
                  </a:solidFill>
                  <a:latin typeface="Calibri" panose="020F0502020204030204"/>
                </a:rPr>
                <a:t>9</a:t>
              </a:r>
            </a:p>
          </p:txBody>
        </p:sp>
        <p:pic>
          <p:nvPicPr>
            <p:cNvPr id="33" name="Picture 32"/>
            <p:cNvPicPr>
              <a:picLocks/>
            </p:cNvPicPr>
            <p:nvPr/>
          </p:nvPicPr>
          <p:blipFill>
            <a:blip r:embed="rId6">
              <a:extLst>
                <a:ext uri="{28A0092B-C50C-407E-A947-70E740481C1C}">
                  <a14:useLocalDpi xmlns:a14="http://schemas.microsoft.com/office/drawing/2010/main" val="0"/>
                </a:ext>
              </a:extLst>
            </a:blip>
            <a:stretch>
              <a:fillRect/>
            </a:stretch>
          </p:blipFill>
          <p:spPr>
            <a:xfrm>
              <a:off x="397323" y="3633228"/>
              <a:ext cx="108000" cy="135000"/>
            </a:xfrm>
            <a:prstGeom prst="rect">
              <a:avLst/>
            </a:prstGeom>
          </p:spPr>
        </p:pic>
        <p:pic>
          <p:nvPicPr>
            <p:cNvPr id="34" name="Picture 33"/>
            <p:cNvPicPr>
              <a:picLocks/>
            </p:cNvPicPr>
            <p:nvPr/>
          </p:nvPicPr>
          <p:blipFill>
            <a:blip r:embed="rId7">
              <a:extLst>
                <a:ext uri="{28A0092B-C50C-407E-A947-70E740481C1C}">
                  <a14:useLocalDpi xmlns:a14="http://schemas.microsoft.com/office/drawing/2010/main" val="0"/>
                </a:ext>
              </a:extLst>
            </a:blip>
            <a:stretch>
              <a:fillRect/>
            </a:stretch>
          </p:blipFill>
          <p:spPr>
            <a:xfrm>
              <a:off x="397323" y="3804097"/>
              <a:ext cx="108000" cy="135000"/>
            </a:xfrm>
            <a:prstGeom prst="rect">
              <a:avLst/>
            </a:prstGeom>
          </p:spPr>
        </p:pic>
        <p:pic>
          <p:nvPicPr>
            <p:cNvPr id="35" name="Picture 34"/>
            <p:cNvPicPr>
              <a:picLocks/>
            </p:cNvPicPr>
            <p:nvPr/>
          </p:nvPicPr>
          <p:blipFill>
            <a:blip r:embed="rId8">
              <a:extLst>
                <a:ext uri="{28A0092B-C50C-407E-A947-70E740481C1C}">
                  <a14:useLocalDpi xmlns:a14="http://schemas.microsoft.com/office/drawing/2010/main" val="0"/>
                </a:ext>
              </a:extLst>
            </a:blip>
            <a:stretch>
              <a:fillRect/>
            </a:stretch>
          </p:blipFill>
          <p:spPr>
            <a:xfrm>
              <a:off x="397323" y="3973658"/>
              <a:ext cx="108000" cy="135000"/>
            </a:xfrm>
            <a:prstGeom prst="rect">
              <a:avLst/>
            </a:prstGeom>
          </p:spPr>
        </p:pic>
        <p:pic>
          <p:nvPicPr>
            <p:cNvPr id="36" name="Picture 35"/>
            <p:cNvPicPr>
              <a:picLocks/>
            </p:cNvPicPr>
            <p:nvPr/>
          </p:nvPicPr>
          <p:blipFill>
            <a:blip r:embed="rId9">
              <a:extLst>
                <a:ext uri="{28A0092B-C50C-407E-A947-70E740481C1C}">
                  <a14:useLocalDpi xmlns:a14="http://schemas.microsoft.com/office/drawing/2010/main" val="0"/>
                </a:ext>
              </a:extLst>
            </a:blip>
            <a:stretch>
              <a:fillRect/>
            </a:stretch>
          </p:blipFill>
          <p:spPr>
            <a:xfrm>
              <a:off x="400082" y="4138760"/>
              <a:ext cx="108000" cy="135000"/>
            </a:xfrm>
            <a:prstGeom prst="rect">
              <a:avLst/>
            </a:prstGeom>
          </p:spPr>
        </p:pic>
        <p:pic>
          <p:nvPicPr>
            <p:cNvPr id="37" name="Picture 36"/>
            <p:cNvPicPr>
              <a:picLocks/>
            </p:cNvPicPr>
            <p:nvPr/>
          </p:nvPicPr>
          <p:blipFill>
            <a:blip r:embed="rId10">
              <a:extLst>
                <a:ext uri="{28A0092B-C50C-407E-A947-70E740481C1C}">
                  <a14:useLocalDpi xmlns:a14="http://schemas.microsoft.com/office/drawing/2010/main" val="0"/>
                </a:ext>
              </a:extLst>
            </a:blip>
            <a:stretch>
              <a:fillRect/>
            </a:stretch>
          </p:blipFill>
          <p:spPr>
            <a:xfrm>
              <a:off x="397323" y="4302906"/>
              <a:ext cx="108000" cy="135000"/>
            </a:xfrm>
            <a:prstGeom prst="rect">
              <a:avLst/>
            </a:prstGeom>
          </p:spPr>
        </p:pic>
        <p:pic>
          <p:nvPicPr>
            <p:cNvPr id="38" name="Picture 37"/>
            <p:cNvPicPr>
              <a:picLocks/>
            </p:cNvPicPr>
            <p:nvPr/>
          </p:nvPicPr>
          <p:blipFill>
            <a:blip r:embed="rId11">
              <a:extLst>
                <a:ext uri="{28A0092B-C50C-407E-A947-70E740481C1C}">
                  <a14:useLocalDpi xmlns:a14="http://schemas.microsoft.com/office/drawing/2010/main" val="0"/>
                </a:ext>
              </a:extLst>
            </a:blip>
            <a:stretch>
              <a:fillRect/>
            </a:stretch>
          </p:blipFill>
          <p:spPr>
            <a:xfrm>
              <a:off x="398334" y="4468008"/>
              <a:ext cx="108000" cy="135000"/>
            </a:xfrm>
            <a:prstGeom prst="rect">
              <a:avLst/>
            </a:prstGeom>
          </p:spPr>
        </p:pic>
        <p:pic>
          <p:nvPicPr>
            <p:cNvPr id="39" name="Picture 38"/>
            <p:cNvPicPr>
              <a:picLocks/>
            </p:cNvPicPr>
            <p:nvPr/>
          </p:nvPicPr>
          <p:blipFill>
            <a:blip r:embed="rId12">
              <a:extLst>
                <a:ext uri="{28A0092B-C50C-407E-A947-70E740481C1C}">
                  <a14:useLocalDpi xmlns:a14="http://schemas.microsoft.com/office/drawing/2010/main" val="0"/>
                </a:ext>
              </a:extLst>
            </a:blip>
            <a:stretch>
              <a:fillRect/>
            </a:stretch>
          </p:blipFill>
          <p:spPr>
            <a:xfrm>
              <a:off x="397323" y="4635687"/>
              <a:ext cx="108000" cy="135000"/>
            </a:xfrm>
            <a:prstGeom prst="rect">
              <a:avLst/>
            </a:prstGeom>
          </p:spPr>
        </p:pic>
        <p:pic>
          <p:nvPicPr>
            <p:cNvPr id="40" name="Picture 39"/>
            <p:cNvPicPr>
              <a:picLocks/>
            </p:cNvPicPr>
            <p:nvPr/>
          </p:nvPicPr>
          <p:blipFill>
            <a:blip r:embed="rId13">
              <a:extLst>
                <a:ext uri="{28A0092B-C50C-407E-A947-70E740481C1C}">
                  <a14:useLocalDpi xmlns:a14="http://schemas.microsoft.com/office/drawing/2010/main" val="0"/>
                </a:ext>
              </a:extLst>
            </a:blip>
            <a:stretch>
              <a:fillRect/>
            </a:stretch>
          </p:blipFill>
          <p:spPr>
            <a:xfrm>
              <a:off x="397323" y="4802742"/>
              <a:ext cx="108000" cy="135000"/>
            </a:xfrm>
            <a:prstGeom prst="rect">
              <a:avLst/>
            </a:prstGeom>
          </p:spPr>
        </p:pic>
        <p:pic>
          <p:nvPicPr>
            <p:cNvPr id="41" name="Picture 40"/>
            <p:cNvPicPr>
              <a:picLocks/>
            </p:cNvPicPr>
            <p:nvPr/>
          </p:nvPicPr>
          <p:blipFill>
            <a:blip r:embed="rId14">
              <a:extLst>
                <a:ext uri="{28A0092B-C50C-407E-A947-70E740481C1C}">
                  <a14:useLocalDpi xmlns:a14="http://schemas.microsoft.com/office/drawing/2010/main" val="0"/>
                </a:ext>
              </a:extLst>
            </a:blip>
            <a:stretch>
              <a:fillRect/>
            </a:stretch>
          </p:blipFill>
          <p:spPr>
            <a:xfrm>
              <a:off x="395933" y="4965747"/>
              <a:ext cx="108000" cy="135000"/>
            </a:xfrm>
            <a:prstGeom prst="rect">
              <a:avLst/>
            </a:prstGeom>
          </p:spPr>
        </p:pic>
        <p:pic>
          <p:nvPicPr>
            <p:cNvPr id="42" name="Picture 41"/>
            <p:cNvPicPr>
              <a:picLocks/>
            </p:cNvPicPr>
            <p:nvPr/>
          </p:nvPicPr>
          <p:blipFill>
            <a:blip r:embed="rId15">
              <a:extLst>
                <a:ext uri="{28A0092B-C50C-407E-A947-70E740481C1C}">
                  <a14:useLocalDpi xmlns:a14="http://schemas.microsoft.com/office/drawing/2010/main" val="0"/>
                </a:ext>
              </a:extLst>
            </a:blip>
            <a:stretch>
              <a:fillRect/>
            </a:stretch>
          </p:blipFill>
          <p:spPr>
            <a:xfrm>
              <a:off x="395933" y="5132802"/>
              <a:ext cx="108000" cy="135000"/>
            </a:xfrm>
            <a:prstGeom prst="rect">
              <a:avLst/>
            </a:prstGeom>
          </p:spPr>
        </p:pic>
      </p:grpSp>
      <p:pic>
        <p:nvPicPr>
          <p:cNvPr id="7" name="Picture 6">
            <a:extLst>
              <a:ext uri="{FF2B5EF4-FFF2-40B4-BE49-F238E27FC236}">
                <a16:creationId xmlns:a16="http://schemas.microsoft.com/office/drawing/2014/main" id="{7663D2AD-9C30-402A-09C4-232140F05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3584" y="2673603"/>
            <a:ext cx="160912" cy="210156"/>
          </a:xfrm>
          <a:prstGeom prst="rect">
            <a:avLst/>
          </a:prstGeom>
        </p:spPr>
      </p:pic>
      <p:pic>
        <p:nvPicPr>
          <p:cNvPr id="9" name="Picture 8">
            <a:extLst>
              <a:ext uri="{FF2B5EF4-FFF2-40B4-BE49-F238E27FC236}">
                <a16:creationId xmlns:a16="http://schemas.microsoft.com/office/drawing/2014/main" id="{95C24737-C980-2D5D-5CAD-E3609E23C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9884" y="2722918"/>
            <a:ext cx="164360" cy="210156"/>
          </a:xfrm>
          <a:prstGeom prst="rect">
            <a:avLst/>
          </a:prstGeom>
        </p:spPr>
      </p:pic>
      <p:pic>
        <p:nvPicPr>
          <p:cNvPr id="10" name="Picture 9">
            <a:extLst>
              <a:ext uri="{FF2B5EF4-FFF2-40B4-BE49-F238E27FC236}">
                <a16:creationId xmlns:a16="http://schemas.microsoft.com/office/drawing/2014/main" id="{74F66847-22A0-5AAD-C232-181104073E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7212" y="2901965"/>
            <a:ext cx="160908" cy="210156"/>
          </a:xfrm>
          <a:prstGeom prst="rect">
            <a:avLst/>
          </a:prstGeom>
        </p:spPr>
      </p:pic>
      <p:pic>
        <p:nvPicPr>
          <p:cNvPr id="11" name="Picture 10">
            <a:extLst>
              <a:ext uri="{FF2B5EF4-FFF2-40B4-BE49-F238E27FC236}">
                <a16:creationId xmlns:a16="http://schemas.microsoft.com/office/drawing/2014/main" id="{2FD86DE5-EE5E-037D-743F-19347BE04D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7023" y="3007454"/>
            <a:ext cx="163163" cy="210156"/>
          </a:xfrm>
          <a:prstGeom prst="rect">
            <a:avLst/>
          </a:prstGeom>
        </p:spPr>
      </p:pic>
      <p:pic>
        <p:nvPicPr>
          <p:cNvPr id="12" name="Picture 11">
            <a:extLst>
              <a:ext uri="{FF2B5EF4-FFF2-40B4-BE49-F238E27FC236}">
                <a16:creationId xmlns:a16="http://schemas.microsoft.com/office/drawing/2014/main" id="{255A40DE-8418-19D8-F7D9-623183001A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1014" y="2350115"/>
            <a:ext cx="163163" cy="210156"/>
          </a:xfrm>
          <a:prstGeom prst="rect">
            <a:avLst/>
          </a:prstGeom>
        </p:spPr>
      </p:pic>
      <p:pic>
        <p:nvPicPr>
          <p:cNvPr id="13" name="Picture 12">
            <a:extLst>
              <a:ext uri="{FF2B5EF4-FFF2-40B4-BE49-F238E27FC236}">
                <a16:creationId xmlns:a16="http://schemas.microsoft.com/office/drawing/2014/main" id="{5AFD0810-FFBF-0F1C-5A92-5D79E555D0E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32008" y="2198495"/>
            <a:ext cx="163163" cy="210156"/>
          </a:xfrm>
          <a:prstGeom prst="rect">
            <a:avLst/>
          </a:prstGeom>
        </p:spPr>
      </p:pic>
      <p:pic>
        <p:nvPicPr>
          <p:cNvPr id="14" name="Picture 13">
            <a:extLst>
              <a:ext uri="{FF2B5EF4-FFF2-40B4-BE49-F238E27FC236}">
                <a16:creationId xmlns:a16="http://schemas.microsoft.com/office/drawing/2014/main" id="{3F6284B7-07B3-56E6-8B63-F4B38F58A7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7236647" y="3865083"/>
            <a:ext cx="142652" cy="210156"/>
          </a:xfrm>
          <a:prstGeom prst="rect">
            <a:avLst/>
          </a:prstGeom>
        </p:spPr>
      </p:pic>
      <p:pic>
        <p:nvPicPr>
          <p:cNvPr id="15" name="Picture 14">
            <a:extLst>
              <a:ext uri="{FF2B5EF4-FFF2-40B4-BE49-F238E27FC236}">
                <a16:creationId xmlns:a16="http://schemas.microsoft.com/office/drawing/2014/main" id="{0D66DDFF-3259-C2F6-0C4F-D41CE5818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923" y="2658314"/>
            <a:ext cx="160912" cy="210156"/>
          </a:xfrm>
          <a:prstGeom prst="rect">
            <a:avLst/>
          </a:prstGeom>
        </p:spPr>
      </p:pic>
      <p:pic>
        <p:nvPicPr>
          <p:cNvPr id="16" name="Picture 15">
            <a:extLst>
              <a:ext uri="{FF2B5EF4-FFF2-40B4-BE49-F238E27FC236}">
                <a16:creationId xmlns:a16="http://schemas.microsoft.com/office/drawing/2014/main" id="{D93D9D41-0ED7-FA06-B207-8A613544EA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9527" y="2752382"/>
            <a:ext cx="164360" cy="210156"/>
          </a:xfrm>
          <a:prstGeom prst="rect">
            <a:avLst/>
          </a:prstGeom>
        </p:spPr>
      </p:pic>
      <p:pic>
        <p:nvPicPr>
          <p:cNvPr id="17" name="Picture 16">
            <a:extLst>
              <a:ext uri="{FF2B5EF4-FFF2-40B4-BE49-F238E27FC236}">
                <a16:creationId xmlns:a16="http://schemas.microsoft.com/office/drawing/2014/main" id="{AA0923FA-6CB3-3F4C-BA1A-26E203C035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401" y="2830052"/>
            <a:ext cx="164360" cy="210156"/>
          </a:xfrm>
          <a:prstGeom prst="rect">
            <a:avLst/>
          </a:prstGeom>
        </p:spPr>
      </p:pic>
      <p:pic>
        <p:nvPicPr>
          <p:cNvPr id="18" name="Picture 17">
            <a:extLst>
              <a:ext uri="{FF2B5EF4-FFF2-40B4-BE49-F238E27FC236}">
                <a16:creationId xmlns:a16="http://schemas.microsoft.com/office/drawing/2014/main" id="{D7A1F1A6-62EC-A7EF-0915-C3D0283C56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739" y="2943435"/>
            <a:ext cx="164360" cy="210156"/>
          </a:xfrm>
          <a:prstGeom prst="rect">
            <a:avLst/>
          </a:prstGeom>
        </p:spPr>
      </p:pic>
      <p:pic>
        <p:nvPicPr>
          <p:cNvPr id="19" name="Picture 18">
            <a:extLst>
              <a:ext uri="{FF2B5EF4-FFF2-40B4-BE49-F238E27FC236}">
                <a16:creationId xmlns:a16="http://schemas.microsoft.com/office/drawing/2014/main" id="{9B9F04F7-92FD-2EEC-D52C-042BD04743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5973" y="2986955"/>
            <a:ext cx="164360" cy="210156"/>
          </a:xfrm>
          <a:prstGeom prst="rect">
            <a:avLst/>
          </a:prstGeom>
        </p:spPr>
      </p:pic>
      <p:pic>
        <p:nvPicPr>
          <p:cNvPr id="20" name="Picture 19">
            <a:extLst>
              <a:ext uri="{FF2B5EF4-FFF2-40B4-BE49-F238E27FC236}">
                <a16:creationId xmlns:a16="http://schemas.microsoft.com/office/drawing/2014/main" id="{95485534-922B-DE96-4EFE-E481B847BD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6833" y="2943435"/>
            <a:ext cx="164360" cy="210156"/>
          </a:xfrm>
          <a:prstGeom prst="rect">
            <a:avLst/>
          </a:prstGeom>
        </p:spPr>
      </p:pic>
      <p:pic>
        <p:nvPicPr>
          <p:cNvPr id="21" name="Picture 20">
            <a:extLst>
              <a:ext uri="{FF2B5EF4-FFF2-40B4-BE49-F238E27FC236}">
                <a16:creationId xmlns:a16="http://schemas.microsoft.com/office/drawing/2014/main" id="{711161DF-8F56-1CDD-66C2-1C582FBB52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0726" y="2568525"/>
            <a:ext cx="163163" cy="210156"/>
          </a:xfrm>
          <a:prstGeom prst="rect">
            <a:avLst/>
          </a:prstGeom>
        </p:spPr>
      </p:pic>
      <p:pic>
        <p:nvPicPr>
          <p:cNvPr id="22" name="Picture 21">
            <a:extLst>
              <a:ext uri="{FF2B5EF4-FFF2-40B4-BE49-F238E27FC236}">
                <a16:creationId xmlns:a16="http://schemas.microsoft.com/office/drawing/2014/main" id="{67DB99D2-BA1B-18FA-1DC8-BBF46B58DCD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8822" y="2503791"/>
            <a:ext cx="163163" cy="210156"/>
          </a:xfrm>
          <a:prstGeom prst="rect">
            <a:avLst/>
          </a:prstGeom>
        </p:spPr>
      </p:pic>
      <p:pic>
        <p:nvPicPr>
          <p:cNvPr id="23" name="Picture 22">
            <a:extLst>
              <a:ext uri="{FF2B5EF4-FFF2-40B4-BE49-F238E27FC236}">
                <a16:creationId xmlns:a16="http://schemas.microsoft.com/office/drawing/2014/main" id="{148F5724-3105-3506-3BBB-247949F503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7459" y="2514404"/>
            <a:ext cx="163163" cy="210156"/>
          </a:xfrm>
          <a:prstGeom prst="rect">
            <a:avLst/>
          </a:prstGeom>
        </p:spPr>
      </p:pic>
      <p:pic>
        <p:nvPicPr>
          <p:cNvPr id="24" name="Picture 23">
            <a:extLst>
              <a:ext uri="{FF2B5EF4-FFF2-40B4-BE49-F238E27FC236}">
                <a16:creationId xmlns:a16="http://schemas.microsoft.com/office/drawing/2014/main" id="{7D397D59-EDE6-92E3-34B9-56A5AE80C7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64704" y="2187431"/>
            <a:ext cx="163163" cy="210156"/>
          </a:xfrm>
          <a:prstGeom prst="rect">
            <a:avLst/>
          </a:prstGeom>
        </p:spPr>
      </p:pic>
      <p:pic>
        <p:nvPicPr>
          <p:cNvPr id="25" name="Picture 24">
            <a:extLst>
              <a:ext uri="{FF2B5EF4-FFF2-40B4-BE49-F238E27FC236}">
                <a16:creationId xmlns:a16="http://schemas.microsoft.com/office/drawing/2014/main" id="{B90F828C-11AB-F8F7-9B6E-68739E0E12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8994" y="2512762"/>
            <a:ext cx="163163" cy="210156"/>
          </a:xfrm>
          <a:prstGeom prst="rect">
            <a:avLst/>
          </a:prstGeom>
        </p:spPr>
      </p:pic>
      <p:pic>
        <p:nvPicPr>
          <p:cNvPr id="26" name="Picture 25">
            <a:extLst>
              <a:ext uri="{FF2B5EF4-FFF2-40B4-BE49-F238E27FC236}">
                <a16:creationId xmlns:a16="http://schemas.microsoft.com/office/drawing/2014/main" id="{70B1605C-C3DF-8963-AB32-736014DA16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62130" y="2414670"/>
            <a:ext cx="163163" cy="210156"/>
          </a:xfrm>
          <a:prstGeom prst="rect">
            <a:avLst/>
          </a:prstGeom>
        </p:spPr>
      </p:pic>
      <p:pic>
        <p:nvPicPr>
          <p:cNvPr id="27" name="Picture 26">
            <a:extLst>
              <a:ext uri="{FF2B5EF4-FFF2-40B4-BE49-F238E27FC236}">
                <a16:creationId xmlns:a16="http://schemas.microsoft.com/office/drawing/2014/main" id="{B9CBF893-5AB2-0C2F-F0F9-1F8CF35534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22398" y="2187431"/>
            <a:ext cx="163163" cy="210156"/>
          </a:xfrm>
          <a:prstGeom prst="rect">
            <a:avLst/>
          </a:prstGeom>
        </p:spPr>
      </p:pic>
      <p:pic>
        <p:nvPicPr>
          <p:cNvPr id="28" name="Picture 27">
            <a:extLst>
              <a:ext uri="{FF2B5EF4-FFF2-40B4-BE49-F238E27FC236}">
                <a16:creationId xmlns:a16="http://schemas.microsoft.com/office/drawing/2014/main" id="{E22962E3-4217-6312-2E5F-FA041BEBA2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77959" y="2425310"/>
            <a:ext cx="163163" cy="210156"/>
          </a:xfrm>
          <a:prstGeom prst="rect">
            <a:avLst/>
          </a:prstGeom>
        </p:spPr>
      </p:pic>
      <p:pic>
        <p:nvPicPr>
          <p:cNvPr id="30" name="Picture 29">
            <a:extLst>
              <a:ext uri="{FF2B5EF4-FFF2-40B4-BE49-F238E27FC236}">
                <a16:creationId xmlns:a16="http://schemas.microsoft.com/office/drawing/2014/main" id="{52B3AB8B-B18E-06CE-8468-C479F09731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4340" y="2619680"/>
            <a:ext cx="163163" cy="210156"/>
          </a:xfrm>
          <a:prstGeom prst="rect">
            <a:avLst/>
          </a:prstGeom>
        </p:spPr>
      </p:pic>
      <p:pic>
        <p:nvPicPr>
          <p:cNvPr id="31" name="Picture 30">
            <a:extLst>
              <a:ext uri="{FF2B5EF4-FFF2-40B4-BE49-F238E27FC236}">
                <a16:creationId xmlns:a16="http://schemas.microsoft.com/office/drawing/2014/main" id="{219DA740-8B09-B49B-BC60-1D31322E0F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25662" y="2293941"/>
            <a:ext cx="163163" cy="210156"/>
          </a:xfrm>
          <a:prstGeom prst="rect">
            <a:avLst/>
          </a:prstGeom>
        </p:spPr>
      </p:pic>
      <p:pic>
        <p:nvPicPr>
          <p:cNvPr id="43" name="Picture 42">
            <a:extLst>
              <a:ext uri="{FF2B5EF4-FFF2-40B4-BE49-F238E27FC236}">
                <a16:creationId xmlns:a16="http://schemas.microsoft.com/office/drawing/2014/main" id="{B4DA7956-9990-A8CF-8E88-4231A134C2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82762" y="2215154"/>
            <a:ext cx="163163" cy="210156"/>
          </a:xfrm>
          <a:prstGeom prst="rect">
            <a:avLst/>
          </a:prstGeom>
        </p:spPr>
      </p:pic>
      <p:pic>
        <p:nvPicPr>
          <p:cNvPr id="44" name="Picture 43">
            <a:extLst>
              <a:ext uri="{FF2B5EF4-FFF2-40B4-BE49-F238E27FC236}">
                <a16:creationId xmlns:a16="http://schemas.microsoft.com/office/drawing/2014/main" id="{C935CBCF-1FA8-37D3-1395-4440B7BC39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0285" y="2519280"/>
            <a:ext cx="164360" cy="210156"/>
          </a:xfrm>
          <a:prstGeom prst="rect">
            <a:avLst/>
          </a:prstGeom>
        </p:spPr>
      </p:pic>
      <p:pic>
        <p:nvPicPr>
          <p:cNvPr id="45" name="Picture 44">
            <a:extLst>
              <a:ext uri="{FF2B5EF4-FFF2-40B4-BE49-F238E27FC236}">
                <a16:creationId xmlns:a16="http://schemas.microsoft.com/office/drawing/2014/main" id="{9769705D-60A7-70E2-EFBA-BF4AC160661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7515" y="3004676"/>
            <a:ext cx="163163" cy="210156"/>
          </a:xfrm>
          <a:prstGeom prst="rect">
            <a:avLst/>
          </a:prstGeom>
        </p:spPr>
      </p:pic>
      <p:pic>
        <p:nvPicPr>
          <p:cNvPr id="46" name="Picture 45">
            <a:extLst>
              <a:ext uri="{FF2B5EF4-FFF2-40B4-BE49-F238E27FC236}">
                <a16:creationId xmlns:a16="http://schemas.microsoft.com/office/drawing/2014/main" id="{03F32EB3-EEA2-B51A-6E75-3CA6B916E56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7291729" y="3948563"/>
            <a:ext cx="142652" cy="210156"/>
          </a:xfrm>
          <a:prstGeom prst="rect">
            <a:avLst/>
          </a:prstGeom>
        </p:spPr>
      </p:pic>
      <p:pic>
        <p:nvPicPr>
          <p:cNvPr id="47" name="Picture 46">
            <a:extLst>
              <a:ext uri="{FF2B5EF4-FFF2-40B4-BE49-F238E27FC236}">
                <a16:creationId xmlns:a16="http://schemas.microsoft.com/office/drawing/2014/main" id="{A63BB648-37F1-63DA-3B06-7024E4DE9EE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6521794" y="3615895"/>
            <a:ext cx="142652" cy="210156"/>
          </a:xfrm>
          <a:prstGeom prst="rect">
            <a:avLst/>
          </a:prstGeom>
        </p:spPr>
      </p:pic>
      <p:pic>
        <p:nvPicPr>
          <p:cNvPr id="48" name="Picture 47">
            <a:extLst>
              <a:ext uri="{FF2B5EF4-FFF2-40B4-BE49-F238E27FC236}">
                <a16:creationId xmlns:a16="http://schemas.microsoft.com/office/drawing/2014/main" id="{FAAC7BAB-C78F-CC25-DACA-C51F8F0294B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7606432" y="3323922"/>
            <a:ext cx="142652" cy="210156"/>
          </a:xfrm>
          <a:prstGeom prst="rect">
            <a:avLst/>
          </a:prstGeom>
        </p:spPr>
      </p:pic>
      <p:pic>
        <p:nvPicPr>
          <p:cNvPr id="49" name="Picture 48">
            <a:extLst>
              <a:ext uri="{FF2B5EF4-FFF2-40B4-BE49-F238E27FC236}">
                <a16:creationId xmlns:a16="http://schemas.microsoft.com/office/drawing/2014/main" id="{ABC45DC3-C217-F9AA-38E7-4BF98D4E90F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7797227" y="3302747"/>
            <a:ext cx="142652" cy="210156"/>
          </a:xfrm>
          <a:prstGeom prst="rect">
            <a:avLst/>
          </a:prstGeom>
        </p:spPr>
      </p:pic>
      <p:pic>
        <p:nvPicPr>
          <p:cNvPr id="50" name="Picture 49">
            <a:extLst>
              <a:ext uri="{FF2B5EF4-FFF2-40B4-BE49-F238E27FC236}">
                <a16:creationId xmlns:a16="http://schemas.microsoft.com/office/drawing/2014/main" id="{5648C529-9625-EEAF-D37D-CEEA92C8253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7681527" y="2712128"/>
            <a:ext cx="142652" cy="210156"/>
          </a:xfrm>
          <a:prstGeom prst="rect">
            <a:avLst/>
          </a:prstGeom>
        </p:spPr>
      </p:pic>
      <p:pic>
        <p:nvPicPr>
          <p:cNvPr id="51" name="Picture 50">
            <a:extLst>
              <a:ext uri="{FF2B5EF4-FFF2-40B4-BE49-F238E27FC236}">
                <a16:creationId xmlns:a16="http://schemas.microsoft.com/office/drawing/2014/main" id="{B174A7B8-6637-8772-AE56-ADA13CBA75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8046405" y="2861923"/>
            <a:ext cx="142652" cy="210156"/>
          </a:xfrm>
          <a:prstGeom prst="rect">
            <a:avLst/>
          </a:prstGeom>
        </p:spPr>
      </p:pic>
      <p:pic>
        <p:nvPicPr>
          <p:cNvPr id="52" name="Picture 51">
            <a:extLst>
              <a:ext uri="{FF2B5EF4-FFF2-40B4-BE49-F238E27FC236}">
                <a16:creationId xmlns:a16="http://schemas.microsoft.com/office/drawing/2014/main" id="{87B031C1-9FBB-805E-D64D-0C87B4B2898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8378124" y="2857460"/>
            <a:ext cx="142652" cy="210156"/>
          </a:xfrm>
          <a:prstGeom prst="rect">
            <a:avLst/>
          </a:prstGeom>
        </p:spPr>
      </p:pic>
      <p:pic>
        <p:nvPicPr>
          <p:cNvPr id="54" name="Picture 53">
            <a:extLst>
              <a:ext uri="{FF2B5EF4-FFF2-40B4-BE49-F238E27FC236}">
                <a16:creationId xmlns:a16="http://schemas.microsoft.com/office/drawing/2014/main" id="{EA27AF2B-2706-F4EE-DE52-19CCBA7742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1999" y="1908884"/>
            <a:ext cx="163163" cy="210156"/>
          </a:xfrm>
          <a:prstGeom prst="rect">
            <a:avLst/>
          </a:prstGeom>
        </p:spPr>
      </p:pic>
      <p:pic>
        <p:nvPicPr>
          <p:cNvPr id="55" name="Picture 54">
            <a:extLst>
              <a:ext uri="{FF2B5EF4-FFF2-40B4-BE49-F238E27FC236}">
                <a16:creationId xmlns:a16="http://schemas.microsoft.com/office/drawing/2014/main" id="{2FFE1C59-F0B5-21E1-DB2F-76535B9454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40341" y="2180060"/>
            <a:ext cx="163163" cy="210156"/>
          </a:xfrm>
          <a:prstGeom prst="rect">
            <a:avLst/>
          </a:prstGeom>
        </p:spPr>
      </p:pic>
      <p:pic>
        <p:nvPicPr>
          <p:cNvPr id="29" name="Picture 28">
            <a:extLst>
              <a:ext uri="{FF2B5EF4-FFF2-40B4-BE49-F238E27FC236}">
                <a16:creationId xmlns:a16="http://schemas.microsoft.com/office/drawing/2014/main" id="{85F8DFEB-3F66-4742-770D-F7A3DDDA0A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7767" y="2320232"/>
            <a:ext cx="163163" cy="210156"/>
          </a:xfrm>
          <a:prstGeom prst="rect">
            <a:avLst/>
          </a:prstGeom>
        </p:spPr>
      </p:pic>
      <p:pic>
        <p:nvPicPr>
          <p:cNvPr id="56" name="Picture 55">
            <a:extLst>
              <a:ext uri="{FF2B5EF4-FFF2-40B4-BE49-F238E27FC236}">
                <a16:creationId xmlns:a16="http://schemas.microsoft.com/office/drawing/2014/main" id="{1AFF3BD3-E957-A9CE-6BB6-E8CEC742C1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7824179" y="3024407"/>
            <a:ext cx="142652" cy="210156"/>
          </a:xfrm>
          <a:prstGeom prst="rect">
            <a:avLst/>
          </a:prstGeom>
        </p:spPr>
      </p:pic>
      <p:pic>
        <p:nvPicPr>
          <p:cNvPr id="57" name="Picture 56">
            <a:extLst>
              <a:ext uri="{FF2B5EF4-FFF2-40B4-BE49-F238E27FC236}">
                <a16:creationId xmlns:a16="http://schemas.microsoft.com/office/drawing/2014/main" id="{0C8BDF6D-B3CB-069A-7736-D8C53B117D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2544" y="2817116"/>
            <a:ext cx="164360" cy="210156"/>
          </a:xfrm>
          <a:prstGeom prst="rect">
            <a:avLst/>
          </a:prstGeom>
        </p:spPr>
      </p:pic>
      <p:pic>
        <p:nvPicPr>
          <p:cNvPr id="59" name="Picture 58">
            <a:extLst>
              <a:ext uri="{FF2B5EF4-FFF2-40B4-BE49-F238E27FC236}">
                <a16:creationId xmlns:a16="http://schemas.microsoft.com/office/drawing/2014/main" id="{BCAC4169-0DAF-6A42-96E9-4035CE6FBB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8053" y="2539734"/>
            <a:ext cx="164360" cy="210156"/>
          </a:xfrm>
          <a:prstGeom prst="rect">
            <a:avLst/>
          </a:prstGeom>
        </p:spPr>
      </p:pic>
      <p:pic>
        <p:nvPicPr>
          <p:cNvPr id="60" name="Picture 59">
            <a:extLst>
              <a:ext uri="{FF2B5EF4-FFF2-40B4-BE49-F238E27FC236}">
                <a16:creationId xmlns:a16="http://schemas.microsoft.com/office/drawing/2014/main" id="{D1084A10-2C64-7978-BBB2-FA43855B4B87}"/>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1669350" y="2645651"/>
            <a:ext cx="144409" cy="199602"/>
          </a:xfrm>
          <a:prstGeom prst="rect">
            <a:avLst/>
          </a:prstGeom>
        </p:spPr>
      </p:pic>
      <p:sp>
        <p:nvSpPr>
          <p:cNvPr id="2" name="Text Box 6">
            <a:extLst>
              <a:ext uri="{FF2B5EF4-FFF2-40B4-BE49-F238E27FC236}">
                <a16:creationId xmlns:a16="http://schemas.microsoft.com/office/drawing/2014/main" id="{237BFF50-F3D2-73E9-6944-69D15FF84166}"/>
              </a:ext>
            </a:extLst>
          </p:cNvPr>
          <p:cNvSpPr txBox="1">
            <a:spLocks noChangeArrowheads="1"/>
          </p:cNvSpPr>
          <p:nvPr/>
        </p:nvSpPr>
        <p:spPr bwMode="auto">
          <a:xfrm>
            <a:off x="1416587" y="6060130"/>
            <a:ext cx="6143625" cy="445507"/>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fontAlgn="base">
              <a:lnSpc>
                <a:spcPct val="90000"/>
              </a:lnSpc>
              <a:spcBef>
                <a:spcPct val="0"/>
              </a:spcBef>
              <a:spcAft>
                <a:spcPct val="0"/>
              </a:spcAft>
              <a:defRPr/>
            </a:pPr>
            <a:r>
              <a:rPr lang="en-US" sz="2550" b="1" dirty="0">
                <a:solidFill>
                  <a:srgbClr val="C00000"/>
                </a:solidFill>
                <a:latin typeface="Calibri" charset="0"/>
                <a:ea typeface="Calibri" charset="0"/>
                <a:cs typeface="Calibri" charset="0"/>
              </a:rPr>
              <a:t>Join an EPS Chapter near you !</a:t>
            </a:r>
          </a:p>
        </p:txBody>
      </p:sp>
    </p:spTree>
    <p:extLst>
      <p:ext uri="{BB962C8B-B14F-4D97-AF65-F5344CB8AC3E}">
        <p14:creationId xmlns:p14="http://schemas.microsoft.com/office/powerpoint/2010/main" val="14667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24D00-CF35-FB88-FD65-577B9A4B6E92}"/>
              </a:ext>
            </a:extLst>
          </p:cNvPr>
          <p:cNvSpPr>
            <a:spLocks noGrp="1"/>
          </p:cNvSpPr>
          <p:nvPr>
            <p:ph type="title"/>
          </p:nvPr>
        </p:nvSpPr>
        <p:spPr>
          <a:xfrm>
            <a:off x="352425" y="358777"/>
            <a:ext cx="7886700" cy="1325563"/>
          </a:xfrm>
        </p:spPr>
        <p:txBody>
          <a:bodyPr/>
          <a:lstStyle/>
          <a:p>
            <a:pPr algn="ctr"/>
            <a:r>
              <a:rPr lang="en-US" b="1" dirty="0">
                <a:latin typeface="+mn-lt"/>
              </a:rPr>
              <a:t>Earn PDHs for attending DL talks</a:t>
            </a:r>
          </a:p>
        </p:txBody>
      </p:sp>
      <p:sp>
        <p:nvSpPr>
          <p:cNvPr id="4" name="Content Placeholder 3">
            <a:extLst>
              <a:ext uri="{FF2B5EF4-FFF2-40B4-BE49-F238E27FC236}">
                <a16:creationId xmlns:a16="http://schemas.microsoft.com/office/drawing/2014/main" id="{A2040EA5-F109-5784-E1AB-74A3151E85D5}"/>
              </a:ext>
            </a:extLst>
          </p:cNvPr>
          <p:cNvSpPr>
            <a:spLocks noGrp="1"/>
          </p:cNvSpPr>
          <p:nvPr>
            <p:ph idx="1"/>
          </p:nvPr>
        </p:nvSpPr>
        <p:spPr>
          <a:xfrm>
            <a:off x="1" y="1825625"/>
            <a:ext cx="9144000" cy="4351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RECEIVE CREDIT FOR PROFESSIONAL DEVELOPMENT HOURS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 the survey using the QR code below and you can receive 1 Professional Development Hour (PDH) for attending an EPS Distinguished Lecture</a:t>
            </a:r>
            <a:endParaRPr kumimoji="0" lang="en-US" altLang="en-US" sz="800" b="0" i="0" u="none" strike="noStrike" cap="none" normalizeH="0" baseline="0" dirty="0">
              <a:ln>
                <a:noFill/>
              </a:ln>
              <a:solidFill>
                <a:schemeClr val="tx1"/>
              </a:solidFill>
              <a:effectLst/>
            </a:endParaRPr>
          </a:p>
        </p:txBody>
      </p:sp>
      <p:sp>
        <p:nvSpPr>
          <p:cNvPr id="2" name="Slide Number Placeholder 1">
            <a:extLst>
              <a:ext uri="{FF2B5EF4-FFF2-40B4-BE49-F238E27FC236}">
                <a16:creationId xmlns:a16="http://schemas.microsoft.com/office/drawing/2014/main" id="{74482A7F-A256-7CDF-392F-678682C1275B}"/>
              </a:ext>
            </a:extLst>
          </p:cNvPr>
          <p:cNvSpPr>
            <a:spLocks noGrp="1"/>
          </p:cNvSpPr>
          <p:nvPr>
            <p:ph type="sldNum" sz="quarter" idx="12"/>
          </p:nvPr>
        </p:nvSpPr>
        <p:spPr/>
        <p:txBody>
          <a:bodyPr/>
          <a:lstStyle/>
          <a:p>
            <a:fld id="{3DD97BEB-BAEF-0344-9D5C-EC73E478698A}" type="slidenum">
              <a:rPr lang="en-US" smtClean="0"/>
              <a:pPr/>
              <a:t>6</a:t>
            </a:fld>
            <a:endParaRPr lang="en-US" dirty="0"/>
          </a:p>
        </p:txBody>
      </p:sp>
      <p:pic>
        <p:nvPicPr>
          <p:cNvPr id="5" name="Picture 4">
            <a:extLst>
              <a:ext uri="{FF2B5EF4-FFF2-40B4-BE49-F238E27FC236}">
                <a16:creationId xmlns:a16="http://schemas.microsoft.com/office/drawing/2014/main" id="{2A7E5C0C-54C8-C197-3F45-45EB63F41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182" y="3750878"/>
            <a:ext cx="1677186" cy="1677186"/>
          </a:xfrm>
          <a:prstGeom prst="rect">
            <a:avLst/>
          </a:prstGeom>
        </p:spPr>
      </p:pic>
    </p:spTree>
    <p:extLst>
      <p:ext uri="{BB962C8B-B14F-4D97-AF65-F5344CB8AC3E}">
        <p14:creationId xmlns:p14="http://schemas.microsoft.com/office/powerpoint/2010/main" val="407478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22729</TotalTime>
  <Words>1111</Words>
  <Application>Microsoft Office PowerPoint</Application>
  <PresentationFormat>On-screen Show (4:3)</PresentationFormat>
  <Paragraphs>116</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Cavolini</vt:lpstr>
      <vt:lpstr>LucidaGrande</vt:lpstr>
      <vt:lpstr>Roboto</vt:lpstr>
      <vt:lpstr>Wingdings</vt:lpstr>
      <vt:lpstr>Office Theme</vt:lpstr>
      <vt:lpstr>This Lecture is supported by the IEEE Electronics Packaging Society’s Distinguished Lecturer Program </vt:lpstr>
      <vt:lpstr>PowerPoint Presentation</vt:lpstr>
      <vt:lpstr>Highlights of the EPS Education Programs</vt:lpstr>
      <vt:lpstr>25+ Conferences / Workshops  + CPMT Transactions</vt:lpstr>
      <vt:lpstr>PowerPoint Presentation</vt:lpstr>
      <vt:lpstr>Earn PDHs for attending DL talks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keywords>CTPClassification=CTP_NWR:VisualMarkings=, CTPClassification=CTP_NT</cp:keywords>
  <cp:lastModifiedBy>Dianne Anderson</cp:lastModifiedBy>
  <cp:revision>511</cp:revision>
  <cp:lastPrinted>2017-06-29T14:11:49Z</cp:lastPrinted>
  <dcterms:created xsi:type="dcterms:W3CDTF">2016-09-19T18:05:34Z</dcterms:created>
  <dcterms:modified xsi:type="dcterms:W3CDTF">2024-03-08T15:20:22Z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fb24fa60-272c-4932-ab92-29b974a09fbd</vt:lpwstr>
  </property>
  <property fmtid="{D5CDD505-2E9C-101B-9397-08002B2CF9AE}" pid="3" name="CTP_TimeStamp">
    <vt:lpwstr>2018-12-07 06:17:58Z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