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288" r:id="rId2"/>
    <p:sldId id="281" r:id="rId3"/>
    <p:sldId id="289" r:id="rId4"/>
    <p:sldId id="290" r:id="rId5"/>
    <p:sldId id="296" r:id="rId6"/>
    <p:sldId id="297" r:id="rId7"/>
    <p:sldId id="293" r:id="rId8"/>
    <p:sldId id="294" r:id="rId9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cole Allen" initials="NA" lastIdx="2" clrIdx="0">
    <p:extLst>
      <p:ext uri="{19B8F6BF-5375-455C-9EA6-DF929625EA0E}">
        <p15:presenceInfo xmlns:p15="http://schemas.microsoft.com/office/powerpoint/2012/main" userId="Nicole All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66A1"/>
    <a:srgbClr val="33CCFF"/>
    <a:srgbClr val="FFFF00"/>
    <a:srgbClr val="CC00FF"/>
    <a:srgbClr val="0B5172"/>
    <a:srgbClr val="CC0033"/>
    <a:srgbClr val="008542"/>
    <a:srgbClr val="FF9933"/>
    <a:srgbClr val="E372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814"/>
    <p:restoredTop sz="96395" autoAdjust="0"/>
  </p:normalViewPr>
  <p:slideViewPr>
    <p:cSldViewPr snapToGrid="0" snapToObjects="1">
      <p:cViewPr varScale="1">
        <p:scale>
          <a:sx n="64" d="100"/>
          <a:sy n="64" d="100"/>
        </p:scale>
        <p:origin x="175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90328D45-CD78-E946-97C3-593DC6155472}" type="datetimeFigureOut">
              <a:rPr lang="en-US" smtClean="0"/>
              <a:t>3/3/2022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27163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DFF362D4-5DD5-1441-A093-8EF5773AF7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180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362D4-5DD5-1441-A093-8EF5773AF7C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161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362D4-5DD5-1441-A093-8EF5773AF7C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542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362D4-5DD5-1441-A093-8EF5773AF7C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949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362D4-5DD5-1441-A093-8EF5773AF7C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951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362D4-5DD5-1441-A093-8EF5773AF7C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0521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362D4-5DD5-1441-A093-8EF5773AF7C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80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5.png"/><Relationship Id="rId7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50" y="0"/>
            <a:ext cx="916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637527"/>
            <a:ext cx="7772400" cy="697310"/>
          </a:xfrm>
        </p:spPr>
        <p:txBody>
          <a:bodyPr anchor="b">
            <a:normAutofit/>
          </a:bodyPr>
          <a:lstStyle>
            <a:lvl1pPr algn="l">
              <a:defRPr sz="4400" i="0">
                <a:solidFill>
                  <a:srgbClr val="0066A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426913"/>
            <a:ext cx="7772400" cy="1275747"/>
          </a:xfrm>
        </p:spPr>
        <p:txBody>
          <a:bodyPr>
            <a:normAutofit/>
          </a:bodyPr>
          <a:lstStyle>
            <a:lvl1pPr marL="0" indent="0" algn="l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Subhead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" y="857555"/>
            <a:ext cx="1456944" cy="241401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066" y="857555"/>
            <a:ext cx="1944624" cy="24140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131" y="857555"/>
            <a:ext cx="2365248" cy="241401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746" y="857555"/>
            <a:ext cx="1956816" cy="241401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916" y="857555"/>
            <a:ext cx="1499616" cy="241401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750" y="0"/>
            <a:ext cx="9191500" cy="6985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5982005"/>
            <a:ext cx="1215715" cy="35498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0" y="6159500"/>
            <a:ext cx="91440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607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56181"/>
            <a:ext cx="7886700" cy="553336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837469"/>
            <a:ext cx="3886200" cy="2780906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825625"/>
            <a:ext cx="3886200" cy="37925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29150" y="1825625"/>
            <a:ext cx="3886200" cy="101184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.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1106197"/>
            <a:ext cx="78867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545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56181"/>
            <a:ext cx="7886700" cy="553336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8650" y="1815897"/>
            <a:ext cx="3886200" cy="3802265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29150" y="2837467"/>
            <a:ext cx="3886200" cy="278069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29150" y="1825625"/>
            <a:ext cx="3886200" cy="101184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ut.</a:t>
            </a: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1106197"/>
            <a:ext cx="78867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5149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56181"/>
            <a:ext cx="7886700" cy="553336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3807093"/>
            <a:ext cx="3886200" cy="1811281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825625"/>
            <a:ext cx="3886200" cy="183336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29150" y="1847705"/>
            <a:ext cx="3886200" cy="1811281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628650" y="3807093"/>
            <a:ext cx="3886200" cy="1811281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1106197"/>
            <a:ext cx="78867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008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825625"/>
            <a:ext cx="3019523" cy="37925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4" hasCustomPrompt="1"/>
          </p:nvPr>
        </p:nvSpPr>
        <p:spPr>
          <a:xfrm>
            <a:off x="3789575" y="1825625"/>
            <a:ext cx="4725775" cy="3792538"/>
          </a:xfrm>
        </p:spPr>
        <p:txBody>
          <a:bodyPr>
            <a:normAutofit/>
          </a:bodyPr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1106197"/>
            <a:ext cx="78867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724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56181"/>
            <a:ext cx="7886700" cy="553336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29150" y="1825625"/>
            <a:ext cx="3886200" cy="37925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4788816"/>
            <a:ext cx="3886200" cy="829347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ut.</a:t>
            </a:r>
            <a:endParaRPr lang="en-US" dirty="0" smtClean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28650" y="1825625"/>
            <a:ext cx="3886200" cy="2963191"/>
          </a:xfrm>
        </p:spPr>
        <p:txBody>
          <a:bodyPr>
            <a:normAutofit/>
          </a:bodyPr>
          <a:lstStyle>
            <a:lvl1pPr marL="0" indent="0">
              <a:buNone/>
              <a:defRPr sz="1200" i="1" baseline="0"/>
            </a:lvl1pPr>
          </a:lstStyle>
          <a:p>
            <a:r>
              <a:rPr lang="en-US" dirty="0" smtClean="0"/>
              <a:t>Insert Photo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1106197"/>
            <a:ext cx="78867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955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1047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56181"/>
            <a:ext cx="7886700" cy="553336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2837467"/>
            <a:ext cx="7886700" cy="213988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825625"/>
            <a:ext cx="7886700" cy="101184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4977353"/>
            <a:ext cx="7886700" cy="662890"/>
          </a:xfrm>
        </p:spPr>
        <p:txBody>
          <a:bodyPr>
            <a:normAutofit/>
          </a:bodyPr>
          <a:lstStyle>
            <a:lvl1pPr marL="0" indent="0">
              <a:buNone/>
              <a:defRPr sz="2000" b="1" i="1">
                <a:solidFill>
                  <a:srgbClr val="0066A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1106197"/>
            <a:ext cx="78867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8911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ullets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56181"/>
            <a:ext cx="7886700" cy="553336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4006391"/>
            <a:ext cx="3886200" cy="161177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825624"/>
            <a:ext cx="7886700" cy="2075235"/>
          </a:xfrm>
        </p:spPr>
        <p:txBody>
          <a:bodyPr numCol="2" spcCol="274320">
            <a:norm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aute</a:t>
            </a:r>
            <a:r>
              <a:rPr lang="en-US" dirty="0" smtClean="0"/>
              <a:t> </a:t>
            </a:r>
            <a:r>
              <a:rPr lang="en-US" dirty="0" err="1" smtClean="0"/>
              <a:t>irure</a:t>
            </a:r>
            <a:r>
              <a:rPr lang="en-US" dirty="0" smtClean="0"/>
              <a:t> dolor in </a:t>
            </a:r>
            <a:r>
              <a:rPr lang="en-US" dirty="0" err="1" smtClean="0"/>
              <a:t>reprehenderit</a:t>
            </a:r>
            <a:r>
              <a:rPr lang="en-US" dirty="0" smtClean="0"/>
              <a:t> in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</a:t>
            </a:r>
            <a:r>
              <a:rPr lang="en-US" dirty="0" err="1" smtClean="0"/>
              <a:t>cillum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. </a:t>
            </a:r>
            <a:r>
              <a:rPr lang="en-US" dirty="0" err="1" smtClean="0"/>
              <a:t>Excepteur</a:t>
            </a:r>
            <a:r>
              <a:rPr lang="en-US" dirty="0" smtClean="0"/>
              <a:t> </a:t>
            </a:r>
            <a:r>
              <a:rPr lang="en-US" dirty="0" err="1" smtClean="0"/>
              <a:t>sint</a:t>
            </a:r>
            <a:r>
              <a:rPr lang="en-US" dirty="0" smtClean="0"/>
              <a:t> </a:t>
            </a:r>
            <a:r>
              <a:rPr lang="en-US" dirty="0" err="1" smtClean="0"/>
              <a:t>occaecat</a:t>
            </a:r>
            <a:r>
              <a:rPr lang="en-US" dirty="0" smtClean="0"/>
              <a:t> </a:t>
            </a:r>
            <a:r>
              <a:rPr lang="en-US" dirty="0" err="1" smtClean="0"/>
              <a:t>cupidatat</a:t>
            </a:r>
            <a:r>
              <a:rPr lang="en-US" dirty="0" smtClean="0"/>
              <a:t> non </a:t>
            </a:r>
            <a:r>
              <a:rPr lang="en-US" dirty="0" err="1" smtClean="0"/>
              <a:t>proident</a:t>
            </a:r>
            <a:r>
              <a:rPr lang="en-US" dirty="0" smtClean="0"/>
              <a:t>, </a:t>
            </a:r>
            <a:r>
              <a:rPr lang="en-US" dirty="0" err="1" smtClean="0"/>
              <a:t>sunt</a:t>
            </a:r>
            <a:r>
              <a:rPr lang="en-US" dirty="0" smtClean="0"/>
              <a:t> in culpa qui.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4629150" y="4006391"/>
            <a:ext cx="3886200" cy="1611772"/>
          </a:xfrm>
        </p:spPr>
        <p:txBody>
          <a:bodyPr>
            <a:normAutofit/>
          </a:bodyPr>
          <a:lstStyle>
            <a:lvl1pPr marL="0" indent="0">
              <a:buNone/>
              <a:defRPr sz="1200" i="1" baseline="0"/>
            </a:lvl1pPr>
          </a:lstStyle>
          <a:p>
            <a:r>
              <a:rPr lang="en-US" dirty="0" smtClean="0"/>
              <a:t>Insert Photo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1106197"/>
            <a:ext cx="78867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2244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56181"/>
            <a:ext cx="7886700" cy="553336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825624"/>
            <a:ext cx="4970872" cy="288777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4713401"/>
            <a:ext cx="4970872" cy="904761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0066A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712642" y="1825624"/>
            <a:ext cx="2802707" cy="3792539"/>
          </a:xfrm>
        </p:spPr>
        <p:txBody>
          <a:bodyPr>
            <a:normAutofit/>
          </a:bodyPr>
          <a:lstStyle>
            <a:lvl1pPr marL="0" indent="0">
              <a:buNone/>
              <a:defRPr sz="1200" i="1" baseline="0"/>
            </a:lvl1pPr>
          </a:lstStyle>
          <a:p>
            <a:r>
              <a:rPr lang="en-US" dirty="0" smtClean="0"/>
              <a:t>Insert Photo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1106197"/>
            <a:ext cx="78867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110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50" y="0"/>
            <a:ext cx="916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637527"/>
            <a:ext cx="7772400" cy="697310"/>
          </a:xfrm>
        </p:spPr>
        <p:txBody>
          <a:bodyPr anchor="b">
            <a:normAutofit/>
          </a:bodyPr>
          <a:lstStyle>
            <a:lvl1pPr algn="l">
              <a:defRPr sz="4400" i="0">
                <a:solidFill>
                  <a:srgbClr val="0066A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426913"/>
            <a:ext cx="7772400" cy="1275747"/>
          </a:xfrm>
        </p:spPr>
        <p:txBody>
          <a:bodyPr>
            <a:normAutofit/>
          </a:bodyPr>
          <a:lstStyle>
            <a:lvl1pPr marL="0" indent="0" algn="l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Subhead</a:t>
            </a:r>
            <a:endParaRPr lang="en-US" dirty="0"/>
          </a:p>
        </p:txBody>
      </p:sp>
      <p:sp>
        <p:nvSpPr>
          <p:cNvPr id="50" name="Picture Placeholder 4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044735"/>
            <a:ext cx="1828800" cy="1828800"/>
          </a:xfrm>
          <a:blipFill>
            <a:blip r:embed="rId3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INSERT</a:t>
            </a:r>
            <a:br>
              <a:rPr lang="en-US" dirty="0" smtClean="0"/>
            </a:br>
            <a:r>
              <a:rPr lang="en-US" dirty="0" smtClean="0"/>
              <a:t> IMAGE </a:t>
            </a:r>
            <a:endParaRPr lang="en-US" dirty="0"/>
          </a:p>
        </p:txBody>
      </p:sp>
      <p:sp>
        <p:nvSpPr>
          <p:cNvPr id="51" name="Picture Placeholder 49"/>
          <p:cNvSpPr>
            <a:spLocks noGrp="1"/>
          </p:cNvSpPr>
          <p:nvPr>
            <p:ph type="pic" sz="quarter" idx="14" hasCustomPrompt="1"/>
          </p:nvPr>
        </p:nvSpPr>
        <p:spPr>
          <a:xfrm>
            <a:off x="1828800" y="1044735"/>
            <a:ext cx="1828800" cy="1828800"/>
          </a:xfrm>
          <a:blipFill>
            <a:blip r:embed="rId4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 INSERT</a:t>
            </a:r>
            <a:br>
              <a:rPr lang="en-US" dirty="0" smtClean="0"/>
            </a:br>
            <a:r>
              <a:rPr lang="en-US" dirty="0" smtClean="0"/>
              <a:t> IMAGE </a:t>
            </a:r>
          </a:p>
        </p:txBody>
      </p:sp>
      <p:sp>
        <p:nvSpPr>
          <p:cNvPr id="52" name="Picture Placeholder 49"/>
          <p:cNvSpPr>
            <a:spLocks noGrp="1"/>
          </p:cNvSpPr>
          <p:nvPr>
            <p:ph type="pic" sz="quarter" idx="15" hasCustomPrompt="1"/>
          </p:nvPr>
        </p:nvSpPr>
        <p:spPr>
          <a:xfrm>
            <a:off x="3657600" y="1044735"/>
            <a:ext cx="1828800" cy="1828800"/>
          </a:xfrm>
          <a:blipFill>
            <a:blip r:embed="rId5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 INSERT</a:t>
            </a:r>
            <a:br>
              <a:rPr lang="en-US" dirty="0" smtClean="0"/>
            </a:br>
            <a:r>
              <a:rPr lang="en-US" dirty="0" smtClean="0"/>
              <a:t> IMAGE  </a:t>
            </a:r>
            <a:endParaRPr lang="en-US" dirty="0"/>
          </a:p>
        </p:txBody>
      </p:sp>
      <p:sp>
        <p:nvSpPr>
          <p:cNvPr id="53" name="Picture Placeholder 49"/>
          <p:cNvSpPr>
            <a:spLocks noGrp="1"/>
          </p:cNvSpPr>
          <p:nvPr>
            <p:ph type="pic" sz="quarter" idx="16" hasCustomPrompt="1"/>
          </p:nvPr>
        </p:nvSpPr>
        <p:spPr>
          <a:xfrm>
            <a:off x="5486400" y="1044735"/>
            <a:ext cx="1828800" cy="1828800"/>
          </a:xfrm>
          <a:blipFill>
            <a:blip r:embed="rId6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  INSERT</a:t>
            </a:r>
            <a:br>
              <a:rPr lang="en-US" dirty="0" smtClean="0"/>
            </a:br>
            <a:r>
              <a:rPr lang="en-US" dirty="0" smtClean="0"/>
              <a:t> IMAGE </a:t>
            </a:r>
          </a:p>
        </p:txBody>
      </p:sp>
      <p:sp>
        <p:nvSpPr>
          <p:cNvPr id="54" name="Picture Placeholder 49"/>
          <p:cNvSpPr>
            <a:spLocks noGrp="1"/>
          </p:cNvSpPr>
          <p:nvPr>
            <p:ph type="pic" sz="quarter" idx="17" hasCustomPrompt="1"/>
          </p:nvPr>
        </p:nvSpPr>
        <p:spPr>
          <a:xfrm>
            <a:off x="7315200" y="1044735"/>
            <a:ext cx="1828800" cy="1828800"/>
          </a:xfrm>
          <a:blipFill>
            <a:blip r:embed="rId7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 INSERT</a:t>
            </a:r>
            <a:br>
              <a:rPr lang="en-US" dirty="0" smtClean="0"/>
            </a:br>
            <a:r>
              <a:rPr lang="en-US" dirty="0" smtClean="0"/>
              <a:t> IMAGE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750" y="0"/>
            <a:ext cx="9191500" cy="698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5982005"/>
            <a:ext cx="1215715" cy="3549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0" y="6159500"/>
            <a:ext cx="91440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102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50" y="0"/>
            <a:ext cx="916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3262831"/>
            <a:ext cx="7886700" cy="827758"/>
          </a:xfrm>
        </p:spPr>
        <p:txBody>
          <a:bodyPr anchor="b">
            <a:normAutofit/>
          </a:bodyPr>
          <a:lstStyle>
            <a:lvl1pPr>
              <a:defRPr sz="4400" i="0"/>
            </a:lvl1pPr>
          </a:lstStyle>
          <a:p>
            <a:r>
              <a:rPr lang="en-US" dirty="0" smtClean="0"/>
              <a:t>Divider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4117578"/>
            <a:ext cx="7886700" cy="672450"/>
          </a:xfrm>
        </p:spPr>
        <p:txBody>
          <a:bodyPr>
            <a:normAutofit/>
          </a:bodyPr>
          <a:lstStyle>
            <a:lvl1pPr marL="0" indent="0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750" y="0"/>
            <a:ext cx="9191500" cy="698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5982005"/>
            <a:ext cx="1215715" cy="3549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0" y="6159500"/>
            <a:ext cx="91440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47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1"/>
          <a:stretch/>
        </p:blipFill>
        <p:spPr>
          <a:xfrm rot="10800000" flipH="1">
            <a:off x="-23750" y="-1"/>
            <a:ext cx="916775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3262831"/>
            <a:ext cx="7886700" cy="827758"/>
          </a:xfrm>
        </p:spPr>
        <p:txBody>
          <a:bodyPr anchor="b">
            <a:normAutofit/>
          </a:bodyPr>
          <a:lstStyle>
            <a:lvl1pPr>
              <a:defRPr sz="4400" i="0" baseline="0"/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4117578"/>
            <a:ext cx="7886700" cy="672450"/>
          </a:xfrm>
        </p:spPr>
        <p:txBody>
          <a:bodyPr>
            <a:normAutofit/>
          </a:bodyPr>
          <a:lstStyle>
            <a:lvl1pPr marL="0" indent="0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306" y="494096"/>
            <a:ext cx="1267968" cy="12862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688" y="1149416"/>
            <a:ext cx="1877568" cy="189585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1" t="7771"/>
          <a:stretch/>
        </p:blipFill>
        <p:spPr>
          <a:xfrm>
            <a:off x="-2794" y="-3048"/>
            <a:ext cx="3263645" cy="332868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061" y="2921668"/>
            <a:ext cx="2298192" cy="26944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750" y="0"/>
            <a:ext cx="9191500" cy="698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5982005"/>
            <a:ext cx="1215715" cy="35498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0" y="6159500"/>
            <a:ext cx="91440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354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Title Slide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1"/>
          <a:stretch/>
        </p:blipFill>
        <p:spPr>
          <a:xfrm rot="10800000" flipH="1">
            <a:off x="-23750" y="-1"/>
            <a:ext cx="916775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3262831"/>
            <a:ext cx="7886700" cy="827758"/>
          </a:xfrm>
        </p:spPr>
        <p:txBody>
          <a:bodyPr anchor="b">
            <a:normAutofit/>
          </a:bodyPr>
          <a:lstStyle>
            <a:lvl1pPr>
              <a:defRPr sz="4400" i="0"/>
            </a:lvl1pPr>
          </a:lstStyle>
          <a:p>
            <a:r>
              <a:rPr lang="en-US" dirty="0" smtClean="0"/>
              <a:t>Divider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4117578"/>
            <a:ext cx="7886700" cy="672450"/>
          </a:xfrm>
        </p:spPr>
        <p:txBody>
          <a:bodyPr>
            <a:normAutofit/>
          </a:bodyPr>
          <a:lstStyle>
            <a:lvl1pPr marL="0" indent="0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750" y="0"/>
            <a:ext cx="9191500" cy="698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5982005"/>
            <a:ext cx="1215715" cy="3549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0" y="6159500"/>
            <a:ext cx="91440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176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8650" y="1825625"/>
            <a:ext cx="7886700" cy="39433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1106197"/>
            <a:ext cx="7886700" cy="356843"/>
          </a:xfrm>
        </p:spPr>
        <p:txBody>
          <a:bodyPr>
            <a:norm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79" y="5824151"/>
            <a:ext cx="1831004" cy="73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341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825625"/>
            <a:ext cx="3886200" cy="37925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629150" y="1825625"/>
            <a:ext cx="3886200" cy="37925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1106197"/>
            <a:ext cx="7886700" cy="356843"/>
          </a:xfrm>
        </p:spPr>
        <p:txBody>
          <a:bodyPr>
            <a:norm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858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3792750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825625"/>
            <a:ext cx="3886200" cy="37925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1106197"/>
            <a:ext cx="78867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20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3792801"/>
            <a:ext cx="3886200" cy="1825573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825625"/>
            <a:ext cx="3886200" cy="37925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29150" y="1825625"/>
            <a:ext cx="3886200" cy="1825573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1106197"/>
            <a:ext cx="78867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144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56181"/>
            <a:ext cx="7886700" cy="5533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428826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385320" y="6205392"/>
            <a:ext cx="4866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750" y="0"/>
            <a:ext cx="9191500" cy="698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5982005"/>
            <a:ext cx="1215715" cy="3549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0" y="6159500"/>
            <a:ext cx="91440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95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3" r:id="rId2"/>
    <p:sldLayoutId id="2147483663" r:id="rId3"/>
    <p:sldLayoutId id="2147483684" r:id="rId4"/>
    <p:sldLayoutId id="2147483673" r:id="rId5"/>
    <p:sldLayoutId id="2147483662" r:id="rId6"/>
    <p:sldLayoutId id="2147483675" r:id="rId7"/>
    <p:sldLayoutId id="2147483664" r:id="rId8"/>
    <p:sldLayoutId id="2147483674" r:id="rId9"/>
    <p:sldLayoutId id="2147483665" r:id="rId10"/>
    <p:sldLayoutId id="2147483676" r:id="rId11"/>
    <p:sldLayoutId id="2147483677" r:id="rId12"/>
    <p:sldLayoutId id="2147483678" r:id="rId13"/>
    <p:sldLayoutId id="2147483679" r:id="rId14"/>
    <p:sldLayoutId id="2147483667" r:id="rId15"/>
    <p:sldLayoutId id="2147483680" r:id="rId16"/>
    <p:sldLayoutId id="2147483682" r:id="rId17"/>
    <p:sldLayoutId id="2147483681" r:id="rId1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>
          <a:solidFill>
            <a:srgbClr val="0066A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66A1"/>
        </a:buClr>
        <a:buFont typeface="LucidaGrande" charset="0"/>
        <a:buChar char="▸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66A1"/>
        </a:buClr>
        <a:buFont typeface="LucidaGrande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66A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66A1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66A1"/>
        </a:buClr>
        <a:buFont typeface="Courier New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1113" y="4857096"/>
            <a:ext cx="8092441" cy="697310"/>
          </a:xfrm>
        </p:spPr>
        <p:txBody>
          <a:bodyPr>
            <a:normAutofit fontScale="90000"/>
          </a:bodyPr>
          <a:lstStyle/>
          <a:p>
            <a:pPr marL="0" indent="0" algn="ctr"/>
            <a:r>
              <a:rPr lang="en-US" dirty="0"/>
              <a:t>This Presentation is supported by the </a:t>
            </a:r>
            <a:r>
              <a:rPr lang="en-US" dirty="0" smtClean="0"/>
              <a:t>IEEE </a:t>
            </a:r>
            <a:r>
              <a:rPr lang="en-US" dirty="0"/>
              <a:t>Electronics Packaging Society’s Distinguished Lecturer Program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5320" y="5033309"/>
            <a:ext cx="7933414" cy="1275747"/>
          </a:xfrm>
        </p:spPr>
        <p:txBody>
          <a:bodyPr/>
          <a:lstStyle/>
          <a:p>
            <a:pPr algn="ctr"/>
            <a:r>
              <a:rPr lang="en-US" dirty="0" smtClean="0"/>
              <a:t>eps.ieee.org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392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85320" y="6205392"/>
            <a:ext cx="486659" cy="365125"/>
          </a:xfrm>
        </p:spPr>
        <p:txBody>
          <a:bodyPr/>
          <a:lstStyle/>
          <a:p>
            <a:fld id="{3DD97BEB-BAEF-0344-9D5C-EC73E478698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0" y="367255"/>
            <a:ext cx="7886700" cy="553336"/>
          </a:xfrm>
        </p:spPr>
        <p:txBody>
          <a:bodyPr/>
          <a:lstStyle/>
          <a:p>
            <a:r>
              <a:rPr lang="en-US" dirty="0" smtClean="0"/>
              <a:t>IEEE at a Glance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4517" y="1038080"/>
            <a:ext cx="2285997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678F"/>
                </a:solidFill>
                <a:ea typeface="Verdana"/>
                <a:cs typeface="Verdana"/>
              </a:rPr>
              <a:t>Our Global Reach</a:t>
            </a:r>
            <a:endParaRPr lang="en-US" sz="1600" b="1" dirty="0">
              <a:solidFill>
                <a:srgbClr val="00678F"/>
              </a:solidFill>
              <a:cs typeface="Verdana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05464" y="1638483"/>
            <a:ext cx="2499360" cy="1745034"/>
            <a:chOff x="703899" y="1879485"/>
            <a:chExt cx="2499360" cy="1745034"/>
          </a:xfrm>
        </p:grpSpPr>
        <p:pic>
          <p:nvPicPr>
            <p:cNvPr id="8" name="Picture 7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3899" y="1879485"/>
              <a:ext cx="2499360" cy="1745034"/>
            </a:xfrm>
            <a:prstGeom prst="rect">
              <a:avLst/>
            </a:prstGeom>
          </p:spPr>
        </p:pic>
        <p:pic>
          <p:nvPicPr>
            <p:cNvPr id="9" name="Picture 8" descr="twopeople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35911" y="2863854"/>
              <a:ext cx="694267" cy="52070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831909" y="2059505"/>
              <a:ext cx="214342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200" b="1" dirty="0" smtClean="0">
                  <a:solidFill>
                    <a:srgbClr val="0066A1"/>
                  </a:solidFill>
                  <a:ea typeface="Verdana"/>
                  <a:cs typeface="Verdana"/>
                </a:rPr>
                <a:t>400,000+</a:t>
              </a:r>
            </a:p>
            <a:p>
              <a:pPr algn="ctr"/>
              <a:r>
                <a:rPr lang="en-US" sz="1700" dirty="0" smtClean="0">
                  <a:solidFill>
                    <a:srgbClr val="0066A1"/>
                  </a:solidFill>
                  <a:ea typeface="Verdana"/>
                  <a:cs typeface="Verdana"/>
                </a:rPr>
                <a:t>Members</a:t>
              </a:r>
              <a:endParaRPr lang="en-US" sz="1700" dirty="0">
                <a:solidFill>
                  <a:srgbClr val="0066A1"/>
                </a:solidFill>
                <a:cs typeface="Verdana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303663" y="1638483"/>
            <a:ext cx="2534076" cy="1778425"/>
            <a:chOff x="3303663" y="1379171"/>
            <a:chExt cx="2534076" cy="1778425"/>
          </a:xfrm>
        </p:grpSpPr>
        <p:pic>
          <p:nvPicPr>
            <p:cNvPr id="16" name="Picture 15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38379" y="1379171"/>
              <a:ext cx="2499360" cy="1745034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3303663" y="1508448"/>
              <a:ext cx="2499359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200" b="1" dirty="0" smtClean="0">
                  <a:solidFill>
                    <a:srgbClr val="0066A1"/>
                  </a:solidFill>
                  <a:ea typeface="Verdana"/>
                  <a:cs typeface="Verdana"/>
                </a:rPr>
                <a:t>46</a:t>
              </a:r>
            </a:p>
            <a:p>
              <a:pPr algn="ctr"/>
              <a:r>
                <a:rPr lang="en-US" sz="1700" dirty="0" smtClean="0">
                  <a:solidFill>
                    <a:srgbClr val="0066A1"/>
                  </a:solidFill>
                  <a:ea typeface="Verdana"/>
                  <a:cs typeface="Verdana"/>
                </a:rPr>
                <a:t>Technical Societies and Councils</a:t>
              </a:r>
              <a:endParaRPr lang="en-US" sz="1700" dirty="0">
                <a:solidFill>
                  <a:srgbClr val="0066A1"/>
                </a:solidFill>
                <a:cs typeface="Verdana"/>
              </a:endParaRPr>
            </a:p>
          </p:txBody>
        </p:sp>
        <p:pic>
          <p:nvPicPr>
            <p:cNvPr id="18" name="Picture 17" descr="atom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13409" y="2462555"/>
              <a:ext cx="749300" cy="695041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6065664" y="1628896"/>
            <a:ext cx="2516293" cy="1745034"/>
            <a:chOff x="6048731" y="1879485"/>
            <a:chExt cx="2516293" cy="1745034"/>
          </a:xfrm>
        </p:grpSpPr>
        <p:pic>
          <p:nvPicPr>
            <p:cNvPr id="21" name="Picture 20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65664" y="1879485"/>
              <a:ext cx="2499360" cy="1745034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6048731" y="2059505"/>
              <a:ext cx="2408068" cy="692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200" b="1" dirty="0" smtClean="0">
                  <a:solidFill>
                    <a:srgbClr val="0066A1"/>
                  </a:solidFill>
                  <a:ea typeface="Verdana"/>
                  <a:cs typeface="Verdana"/>
                </a:rPr>
                <a:t>160+</a:t>
              </a:r>
            </a:p>
            <a:p>
              <a:pPr algn="ctr"/>
              <a:r>
                <a:rPr lang="en-US" sz="1700" dirty="0" smtClean="0">
                  <a:solidFill>
                    <a:srgbClr val="0066A1"/>
                  </a:solidFill>
                  <a:ea typeface="Verdana"/>
                  <a:cs typeface="Verdana"/>
                </a:rPr>
                <a:t>Countries</a:t>
              </a:r>
              <a:endParaRPr lang="en-US" sz="1700" dirty="0">
                <a:solidFill>
                  <a:srgbClr val="0066A1"/>
                </a:solidFill>
                <a:cs typeface="Verdana"/>
              </a:endParaRPr>
            </a:p>
          </p:txBody>
        </p:sp>
        <p:pic>
          <p:nvPicPr>
            <p:cNvPr id="23" name="Picture 22" descr="globe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7399" y="2792792"/>
              <a:ext cx="747268" cy="794217"/>
            </a:xfrm>
            <a:prstGeom prst="rect">
              <a:avLst/>
            </a:prstGeom>
          </p:spPr>
        </p:pic>
      </p:grpSp>
      <p:sp>
        <p:nvSpPr>
          <p:cNvPr id="24" name="Rectangle 23"/>
          <p:cNvSpPr/>
          <p:nvPr/>
        </p:nvSpPr>
        <p:spPr>
          <a:xfrm>
            <a:off x="54517" y="3639677"/>
            <a:ext cx="2837494" cy="338554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71953D"/>
                </a:solidFill>
                <a:ea typeface="Verdana"/>
                <a:cs typeface="Verdana"/>
              </a:rPr>
              <a:t>Our Technical Breadth</a:t>
            </a:r>
            <a:endParaRPr lang="en-US" sz="1600" b="1" dirty="0">
              <a:solidFill>
                <a:srgbClr val="71953D"/>
              </a:solidFill>
              <a:cs typeface="Verdana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633474" y="4074497"/>
            <a:ext cx="2499360" cy="1745034"/>
            <a:chOff x="633474" y="3807601"/>
            <a:chExt cx="2499360" cy="1745034"/>
          </a:xfrm>
        </p:grpSpPr>
        <p:pic>
          <p:nvPicPr>
            <p:cNvPr id="26" name="Picture 25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3474" y="3807601"/>
              <a:ext cx="2499360" cy="1745034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680842" y="4005654"/>
              <a:ext cx="2392496" cy="692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200" b="1" dirty="0" smtClean="0">
                  <a:solidFill>
                    <a:srgbClr val="71953D"/>
                  </a:solidFill>
                  <a:ea typeface="Verdana"/>
                  <a:cs typeface="Verdana"/>
                </a:rPr>
                <a:t>1,800+</a:t>
              </a:r>
            </a:p>
            <a:p>
              <a:pPr algn="ctr"/>
              <a:r>
                <a:rPr lang="en-US" sz="1700" dirty="0" smtClean="0">
                  <a:solidFill>
                    <a:srgbClr val="71953D"/>
                  </a:solidFill>
                  <a:ea typeface="Verdana"/>
                  <a:cs typeface="Verdana"/>
                </a:rPr>
                <a:t>Annual Conferences</a:t>
              </a:r>
              <a:endParaRPr lang="en-US" sz="1700" dirty="0">
                <a:solidFill>
                  <a:srgbClr val="71953D"/>
                </a:solidFill>
                <a:cs typeface="Verdana"/>
              </a:endParaRPr>
            </a:p>
          </p:txBody>
        </p:sp>
        <p:pic>
          <p:nvPicPr>
            <p:cNvPr id="28" name="Picture 27" descr="dialog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73264" y="4787403"/>
              <a:ext cx="614623" cy="621232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3404764" y="4107644"/>
            <a:ext cx="2516973" cy="1745034"/>
            <a:chOff x="3396297" y="4320426"/>
            <a:chExt cx="2516973" cy="1745034"/>
          </a:xfrm>
        </p:grpSpPr>
        <p:pic>
          <p:nvPicPr>
            <p:cNvPr id="33" name="Picture 32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04764" y="4320426"/>
              <a:ext cx="2499360" cy="1745034"/>
            </a:xfrm>
            <a:prstGeom prst="rect">
              <a:avLst/>
            </a:prstGeom>
          </p:spPr>
        </p:pic>
        <p:sp>
          <p:nvSpPr>
            <p:cNvPr id="34" name="Rectangle 33"/>
            <p:cNvSpPr/>
            <p:nvPr/>
          </p:nvSpPr>
          <p:spPr>
            <a:xfrm>
              <a:off x="3396297" y="4474277"/>
              <a:ext cx="2516973" cy="692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200" b="1" dirty="0" smtClean="0">
                  <a:solidFill>
                    <a:srgbClr val="71953D"/>
                  </a:solidFill>
                  <a:ea typeface="Verdana"/>
                  <a:cs typeface="Verdana"/>
                </a:rPr>
                <a:t>5,000,000+</a:t>
              </a:r>
            </a:p>
            <a:p>
              <a:pPr algn="ctr"/>
              <a:r>
                <a:rPr lang="en-US" sz="1700" dirty="0" smtClean="0">
                  <a:solidFill>
                    <a:srgbClr val="71953D"/>
                  </a:solidFill>
                  <a:ea typeface="Verdana"/>
                  <a:cs typeface="Verdana"/>
                </a:rPr>
                <a:t>Technical Documents</a:t>
              </a:r>
              <a:endParaRPr lang="en-US" sz="1700" dirty="0">
                <a:solidFill>
                  <a:srgbClr val="71953D"/>
                </a:solidFill>
                <a:cs typeface="Verdana"/>
              </a:endParaRPr>
            </a:p>
          </p:txBody>
        </p:sp>
        <p:pic>
          <p:nvPicPr>
            <p:cNvPr id="35" name="Picture 34" descr="document-gray.pn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60333" y="5226811"/>
              <a:ext cx="533409" cy="698865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6065664" y="4122179"/>
            <a:ext cx="2499360" cy="1745034"/>
            <a:chOff x="6065664" y="4320426"/>
            <a:chExt cx="2499360" cy="1745034"/>
          </a:xfrm>
        </p:grpSpPr>
        <p:pic>
          <p:nvPicPr>
            <p:cNvPr id="37" name="Picture 36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65664" y="4320426"/>
              <a:ext cx="2499360" cy="1745034"/>
            </a:xfrm>
            <a:prstGeom prst="rect">
              <a:avLst/>
            </a:prstGeom>
          </p:spPr>
        </p:pic>
        <p:sp>
          <p:nvSpPr>
            <p:cNvPr id="38" name="Rectangle 37"/>
            <p:cNvSpPr/>
            <p:nvPr/>
          </p:nvSpPr>
          <p:spPr>
            <a:xfrm>
              <a:off x="6116466" y="4474277"/>
              <a:ext cx="241653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200" b="1" dirty="0" smtClean="0">
                  <a:solidFill>
                    <a:srgbClr val="71953D"/>
                  </a:solidFill>
                  <a:ea typeface="Verdana"/>
                  <a:cs typeface="Verdana"/>
                </a:rPr>
                <a:t>200+</a:t>
              </a:r>
            </a:p>
            <a:p>
              <a:pPr algn="ctr"/>
              <a:r>
                <a:rPr lang="en-US" sz="1700" dirty="0" smtClean="0">
                  <a:solidFill>
                    <a:srgbClr val="71953D"/>
                  </a:solidFill>
                  <a:ea typeface="Verdana"/>
                  <a:cs typeface="Verdana"/>
                </a:rPr>
                <a:t>Top-cited Periodicals</a:t>
              </a:r>
              <a:endParaRPr lang="en-US" sz="1700" dirty="0">
                <a:solidFill>
                  <a:srgbClr val="71953D"/>
                </a:solidFill>
                <a:cs typeface="Verdana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858002" y="5226810"/>
              <a:ext cx="975868" cy="69985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40" name="Picture 39" descr="book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42021" y="5286080"/>
              <a:ext cx="804981" cy="5876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011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11"/>
          <p:cNvSpPr txBox="1">
            <a:spLocks noChangeArrowheads="1"/>
          </p:cNvSpPr>
          <p:nvPr/>
        </p:nvSpPr>
        <p:spPr bwMode="auto">
          <a:xfrm>
            <a:off x="168794" y="1161320"/>
            <a:ext cx="8840451" cy="103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ts val="60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 smtClean="0">
                <a:solidFill>
                  <a:srgbClr val="000000"/>
                </a:solidFill>
                <a:cs typeface="Arial" panose="020B0604020202020204" pitchFamily="34" charset="0"/>
              </a:rPr>
              <a:t>A Global Society with…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 smtClean="0">
                <a:solidFill>
                  <a:srgbClr val="000000"/>
                </a:solidFill>
                <a:cs typeface="Arial" panose="020B0604020202020204" pitchFamily="34" charset="0"/>
              </a:rPr>
              <a:t>…</a:t>
            </a:r>
            <a:r>
              <a:rPr lang="en-US" altLang="en-US" sz="2600" dirty="0" smtClean="0">
                <a:solidFill>
                  <a:srgbClr val="000000"/>
                </a:solidFill>
                <a:cs typeface="Arial" panose="020B0604020202020204" pitchFamily="34" charset="0"/>
              </a:rPr>
              <a:t>Chapters, members, constituents spanning the world </a:t>
            </a:r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0" y="210947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europol" pitchFamily="34" charset="0"/>
              </a:rPr>
              <a:t>Electronics Packaging Society</a:t>
            </a:r>
            <a:endParaRPr lang="en-US" sz="28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Neuropo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2200697"/>
            <a:ext cx="8812696" cy="507831"/>
          </a:xfrm>
          <a:prstGeom prst="rect">
            <a:avLst/>
          </a:prstGeom>
          <a:effectLst>
            <a:reflection stA="45000" endPos="3000" dist="50800" dir="5400000" sy="-100000" algn="bl" rotWithShape="0"/>
          </a:effectLst>
        </p:spPr>
        <p:txBody>
          <a:bodyPr wrap="square">
            <a:spAutoFit/>
          </a:bodyPr>
          <a:lstStyle/>
          <a:p>
            <a:r>
              <a:rPr lang="en-US" sz="2700" dirty="0" smtClean="0">
                <a:solidFill>
                  <a:srgbClr val="FF9933"/>
                </a:solidFill>
                <a:effectLst>
                  <a:reflection endPos="0" dir="5400000" sy="-100000" algn="bl" rotWithShape="0"/>
                </a:effectLst>
                <a:latin typeface="Verdana" pitchFamily="34" charset="0"/>
              </a:rPr>
              <a:t>38 </a:t>
            </a:r>
            <a:r>
              <a:rPr lang="en-US" sz="2700" dirty="0">
                <a:solidFill>
                  <a:srgbClr val="FF9933"/>
                </a:solidFill>
                <a:effectLst>
                  <a:reflection endPos="0" dir="5400000" sy="-100000" algn="bl" rotWithShape="0"/>
                </a:effectLst>
                <a:latin typeface="Verdana" pitchFamily="34" charset="0"/>
              </a:rPr>
              <a:t>Chapters located in </a:t>
            </a:r>
            <a:r>
              <a:rPr lang="en-US" sz="2700" dirty="0" smtClean="0">
                <a:solidFill>
                  <a:srgbClr val="FF9933"/>
                </a:solidFill>
                <a:effectLst>
                  <a:reflection endPos="0" dir="5400000" sy="-100000" algn="bl" rotWithShape="0"/>
                </a:effectLst>
                <a:latin typeface="Verdana" pitchFamily="34" charset="0"/>
              </a:rPr>
              <a:t>US, Asia/Pacific, Europe </a:t>
            </a:r>
            <a:endParaRPr lang="en-US" sz="2700" dirty="0">
              <a:solidFill>
                <a:srgbClr val="FF9933"/>
              </a:solidFill>
              <a:effectLst>
                <a:reflection endPos="0" dir="5400000" sy="-100000" algn="bl" rotWithShape="0"/>
              </a:effectLst>
              <a:latin typeface="Verdan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67377" y="3187968"/>
            <a:ext cx="536640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solidFill>
                  <a:srgbClr val="99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2200</a:t>
            </a:r>
            <a:r>
              <a:rPr lang="en-US" sz="2700" dirty="0" smtClean="0">
                <a:solidFill>
                  <a:srgbClr val="99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+ </a:t>
            </a:r>
            <a:r>
              <a:rPr lang="en-US" sz="2700" dirty="0">
                <a:solidFill>
                  <a:srgbClr val="99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members worldwide</a:t>
            </a:r>
          </a:p>
          <a:p>
            <a:endParaRPr lang="en-US" dirty="0"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89019" y="2746179"/>
            <a:ext cx="508426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dirty="0" smtClean="0">
                <a:solidFill>
                  <a:srgbClr val="009999"/>
                </a:solidFill>
                <a:effectLst>
                  <a:reflection blurRad="6350" endPos="0" dir="5400000" sy="-100000" algn="bl" rotWithShape="0"/>
                </a:effectLst>
                <a:latin typeface="Verdana" pitchFamily="34" charset="0"/>
              </a:rPr>
              <a:t>12 Technical Committees</a:t>
            </a:r>
            <a:endParaRPr lang="en-US" dirty="0">
              <a:effectLst>
                <a:reflection blurRad="6350" endPos="0" dir="5400000" sy="-10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189" y="4480357"/>
            <a:ext cx="73543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9933"/>
                </a:solidFill>
                <a:effectLst>
                  <a:glow rad="63500">
                    <a:srgbClr val="FF9933">
                      <a:alpha val="35000"/>
                    </a:srgb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r>
              <a:rPr lang="en-US" sz="2400" dirty="0">
                <a:solidFill>
                  <a:srgbClr val="FF9933"/>
                </a:solidFill>
                <a:effectLst>
                  <a:glow rad="63500">
                    <a:srgbClr val="FF9933">
                      <a:alpha val="35000"/>
                    </a:srgb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  <a:r>
              <a:rPr lang="en-US" sz="2400" dirty="0" smtClean="0">
                <a:solidFill>
                  <a:srgbClr val="FF9933"/>
                </a:solidFill>
                <a:effectLst>
                  <a:glow rad="63500">
                    <a:srgbClr val="FF9933">
                      <a:alpha val="35000"/>
                    </a:srgb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00 attendees at 25 Conferences/Workshops</a:t>
            </a:r>
            <a:endParaRPr lang="en-US" dirty="0">
              <a:effectLst>
                <a:glow rad="63500">
                  <a:srgbClr val="FF9933">
                    <a:alpha val="35000"/>
                  </a:srgbClr>
                </a:glo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139" y="5094943"/>
            <a:ext cx="86798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  <a:effectLst/>
                <a:latin typeface="Verdana" pitchFamily="34" charset="0"/>
              </a:rPr>
              <a:t>Packaging Field + 6 EPS Awards + PhD Fellowship</a:t>
            </a:r>
            <a:endParaRPr lang="en-US" sz="2400" dirty="0">
              <a:solidFill>
                <a:srgbClr val="7030A0"/>
              </a:solidFill>
              <a:effectLst/>
              <a:latin typeface="Verdana" pitchFamily="34" charset="0"/>
            </a:endParaRPr>
          </a:p>
          <a:p>
            <a:endParaRPr lang="en-US" dirty="0">
              <a:solidFill>
                <a:srgbClr val="CC99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96575" y="5796638"/>
            <a:ext cx="566907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solidFill>
                  <a:srgbClr val="00B050"/>
                </a:solidFill>
                <a:effectLst/>
                <a:latin typeface="Verdana" pitchFamily="34" charset="0"/>
              </a:rPr>
              <a:t>Peer Reviewed Transactions</a:t>
            </a:r>
            <a:endParaRPr lang="en-US" dirty="0">
              <a:solidFill>
                <a:srgbClr val="00B050"/>
              </a:solidFill>
              <a:effectLst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18600" y="3804616"/>
            <a:ext cx="641230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dirty="0" smtClean="0">
                <a:solidFill>
                  <a:srgbClr val="0B517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650k Trans/</a:t>
            </a:r>
            <a:r>
              <a:rPr lang="en-US" sz="2700" dirty="0" err="1" smtClean="0">
                <a:solidFill>
                  <a:srgbClr val="0B517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Conf</a:t>
            </a:r>
            <a:r>
              <a:rPr lang="en-US" sz="2700" dirty="0">
                <a:solidFill>
                  <a:srgbClr val="0B517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700" dirty="0" smtClean="0">
                <a:solidFill>
                  <a:srgbClr val="0B517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Downloads/</a:t>
            </a:r>
            <a:r>
              <a:rPr lang="en-US" sz="2700" dirty="0" err="1" smtClean="0">
                <a:solidFill>
                  <a:srgbClr val="0B517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yr</a:t>
            </a:r>
            <a:endParaRPr lang="en-US" dirty="0">
              <a:solidFill>
                <a:srgbClr val="0B517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838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000"/>
    </mc:Choice>
    <mc:Fallback xmlns="">
      <p:transition advClick="0" advTm="8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504123" y="340110"/>
            <a:ext cx="8191500" cy="563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400" b="1" dirty="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rPr>
              <a:t>EPS Local Chapters</a:t>
            </a:r>
          </a:p>
        </p:txBody>
      </p:sp>
      <p:pic>
        <p:nvPicPr>
          <p:cNvPr id="11" name="Picture 19" descr="map (3)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522" y="1426051"/>
            <a:ext cx="5000625" cy="3819525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1355696"/>
            <a:ext cx="3341429" cy="52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700" dirty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Verdana" pitchFamily="34" charset="0"/>
                <a:ea typeface="+mn-ea"/>
              </a:rPr>
              <a:t>Bangalore</a:t>
            </a:r>
          </a:p>
          <a:p>
            <a:pPr algn="ctr" defTabSz="914400" eaLnBrk="1" fontAlgn="base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700" dirty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Verdana" pitchFamily="34" charset="0"/>
                <a:ea typeface="+mn-ea"/>
              </a:rPr>
              <a:t>Beijing</a:t>
            </a:r>
          </a:p>
          <a:p>
            <a:pPr algn="ctr" defTabSz="914400" eaLnBrk="1" fontAlgn="base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700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Verdana" pitchFamily="34" charset="0"/>
                <a:ea typeface="+mn-ea"/>
              </a:rPr>
              <a:t>Benelux</a:t>
            </a:r>
            <a:r>
              <a:rPr lang="en-US" altLang="en-US" sz="2700" dirty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Verdana" pitchFamily="34" charset="0"/>
                <a:ea typeface="+mn-ea"/>
              </a:rPr>
              <a:t/>
            </a:r>
            <a:br>
              <a:rPr lang="en-US" altLang="en-US" sz="2700" dirty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Verdana" pitchFamily="34" charset="0"/>
                <a:ea typeface="+mn-ea"/>
              </a:rPr>
            </a:br>
            <a:r>
              <a:rPr lang="en-US" altLang="en-US" sz="2700" dirty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Verdana" pitchFamily="34" charset="0"/>
                <a:ea typeface="+mn-ea"/>
              </a:rPr>
              <a:t>Bulgaria</a:t>
            </a:r>
            <a:br>
              <a:rPr lang="en-US" altLang="en-US" sz="2700" dirty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Verdana" pitchFamily="34" charset="0"/>
                <a:ea typeface="+mn-ea"/>
              </a:rPr>
            </a:br>
            <a:r>
              <a:rPr lang="en-US" altLang="en-US" sz="2700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Verdana" pitchFamily="34" charset="0"/>
                <a:ea typeface="+mn-ea"/>
              </a:rPr>
              <a:t>Canada (4)</a:t>
            </a:r>
            <a:r>
              <a:rPr lang="en-US" altLang="en-US" sz="2700" dirty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Verdana" pitchFamily="34" charset="0"/>
                <a:ea typeface="+mn-ea"/>
              </a:rPr>
              <a:t/>
            </a:r>
            <a:br>
              <a:rPr lang="en-US" altLang="en-US" sz="2700" dirty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Verdana" pitchFamily="34" charset="0"/>
                <a:ea typeface="+mn-ea"/>
              </a:rPr>
            </a:br>
            <a:r>
              <a:rPr lang="en-US" altLang="en-US" sz="2700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Verdana" pitchFamily="34" charset="0"/>
                <a:ea typeface="+mn-ea"/>
              </a:rPr>
              <a:t>France</a:t>
            </a:r>
            <a:endParaRPr lang="en-US" altLang="en-US" sz="2700" dirty="0">
              <a:solidFill>
                <a:schemeClr val="tx1"/>
              </a:solidFill>
              <a:effectLst>
                <a:reflection blurRad="6350" endPos="0" dir="5400000" sy="-100000" algn="bl" rotWithShape="0"/>
              </a:effectLst>
              <a:latin typeface="Verdana" pitchFamily="34" charset="0"/>
              <a:ea typeface="+mn-ea"/>
            </a:endParaRPr>
          </a:p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700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Verdana" pitchFamily="34" charset="0"/>
                <a:ea typeface="+mn-ea"/>
              </a:rPr>
              <a:t>Germany</a:t>
            </a:r>
          </a:p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700" dirty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Verdana" pitchFamily="34" charset="0"/>
              </a:rPr>
              <a:t>Hong </a:t>
            </a:r>
            <a:r>
              <a:rPr lang="en-US" altLang="en-US" sz="2700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Verdana" pitchFamily="34" charset="0"/>
              </a:rPr>
              <a:t>Kong</a:t>
            </a:r>
          </a:p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700" dirty="0" smtClean="0">
                <a:solidFill>
                  <a:schemeClr val="tx1"/>
                </a:solidFill>
                <a:effectLst>
                  <a:reflection blurRad="6350" stA="60000" endPos="0" dir="5400000" sy="-100000" algn="bl" rotWithShape="0"/>
                </a:effectLst>
                <a:latin typeface="Verdana" pitchFamily="34" charset="0"/>
              </a:rPr>
              <a:t>Hungary/Romania</a:t>
            </a:r>
            <a:r>
              <a:rPr lang="en-US" altLang="en-US" sz="2700" dirty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Verdana" pitchFamily="34" charset="0"/>
              </a:rPr>
              <a:t/>
            </a:r>
            <a:br>
              <a:rPr lang="en-US" altLang="en-US" sz="2700" dirty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Verdana" pitchFamily="34" charset="0"/>
              </a:rPr>
            </a:br>
            <a:endParaRPr lang="en-US" altLang="en-US" sz="2700" dirty="0">
              <a:solidFill>
                <a:schemeClr val="tx1"/>
              </a:solidFill>
              <a:effectLst>
                <a:reflection blurRad="6350" endPos="0" dir="5400000" sy="-100000" algn="bl" rotWithShape="0"/>
              </a:effectLst>
              <a:latin typeface="Verdana" pitchFamily="34" charset="0"/>
              <a:ea typeface="+mn-ea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5332282" y="317596"/>
            <a:ext cx="4286250" cy="5805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defTabSz="914400" eaLnBrk="1" fontAlgn="base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700" dirty="0" smtClean="0">
              <a:solidFill>
                <a:schemeClr val="tx1"/>
              </a:solidFill>
              <a:effectLst>
                <a:reflection blurRad="6350" endPos="0" dir="5400000" sy="-100000" algn="bl" rotWithShape="0"/>
              </a:effectLst>
              <a:latin typeface="Verdana" pitchFamily="34" charset="0"/>
            </a:endParaRPr>
          </a:p>
          <a:p>
            <a:pPr algn="ctr" defTabSz="914400" eaLnBrk="1" fontAlgn="base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700" dirty="0">
                <a:effectLst>
                  <a:reflection blurRad="6350" endPos="0" dir="5400000" sy="-100000" algn="bl" rotWithShape="0"/>
                </a:effectLst>
                <a:latin typeface="Verdana" pitchFamily="34" charset="0"/>
              </a:rPr>
              <a:t>Russia</a:t>
            </a:r>
          </a:p>
          <a:p>
            <a:pPr algn="ctr" defTabSz="914400" eaLnBrk="1" fontAlgn="base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700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Verdana" pitchFamily="34" charset="0"/>
              </a:rPr>
              <a:t>Russia</a:t>
            </a:r>
          </a:p>
          <a:p>
            <a:pPr algn="ctr" defTabSz="914400" eaLnBrk="1" fontAlgn="base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700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Verdana" pitchFamily="34" charset="0"/>
              </a:rPr>
              <a:t>Shanghai</a:t>
            </a:r>
            <a:endParaRPr lang="en-US" altLang="en-US" sz="2700" dirty="0">
              <a:solidFill>
                <a:schemeClr val="tx1"/>
              </a:solidFill>
              <a:effectLst>
                <a:reflection blurRad="6350" endPos="0" dir="5400000" sy="-100000" algn="bl" rotWithShape="0"/>
              </a:effectLst>
              <a:latin typeface="Verdana" pitchFamily="34" charset="0"/>
            </a:endParaRPr>
          </a:p>
          <a:p>
            <a:pPr algn="ctr" defTabSz="914400" eaLnBrk="1" fontAlgn="base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700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Verdana" pitchFamily="34" charset="0"/>
                <a:ea typeface="+mn-ea"/>
              </a:rPr>
              <a:t>Singapore</a:t>
            </a:r>
            <a:r>
              <a:rPr lang="en-US" altLang="en-US" sz="2700" dirty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Verdana" pitchFamily="34" charset="0"/>
                <a:ea typeface="+mn-ea"/>
              </a:rPr>
              <a:t/>
            </a:r>
            <a:br>
              <a:rPr lang="en-US" altLang="en-US" sz="2700" dirty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Verdana" pitchFamily="34" charset="0"/>
                <a:ea typeface="+mn-ea"/>
              </a:rPr>
            </a:br>
            <a:r>
              <a:rPr lang="en-US" altLang="en-US" sz="2700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Verdana" pitchFamily="34" charset="0"/>
                <a:ea typeface="+mn-ea"/>
              </a:rPr>
              <a:t>Switzerland</a:t>
            </a:r>
            <a:r>
              <a:rPr lang="en-US" altLang="en-US" sz="2700" dirty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Verdana" pitchFamily="34" charset="0"/>
                <a:ea typeface="+mn-ea"/>
              </a:rPr>
              <a:t/>
            </a:r>
            <a:br>
              <a:rPr lang="en-US" altLang="en-US" sz="2700" dirty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Verdana" pitchFamily="34" charset="0"/>
                <a:ea typeface="+mn-ea"/>
              </a:rPr>
            </a:br>
            <a:r>
              <a:rPr lang="en-US" altLang="en-US" sz="2700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Verdana" pitchFamily="34" charset="0"/>
                <a:ea typeface="+mn-ea"/>
              </a:rPr>
              <a:t>Taipei</a:t>
            </a:r>
          </a:p>
          <a:p>
            <a:pPr algn="ctr" defTabSz="914400" eaLnBrk="1" fontAlgn="base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700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Verdana" pitchFamily="34" charset="0"/>
              </a:rPr>
              <a:t>Ukraine (2)</a:t>
            </a:r>
            <a:r>
              <a:rPr lang="en-US" altLang="en-US" sz="2700" dirty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Verdana" pitchFamily="34" charset="0"/>
                <a:ea typeface="+mn-ea"/>
              </a:rPr>
              <a:t/>
            </a:r>
            <a:br>
              <a:rPr lang="en-US" altLang="en-US" sz="2700" dirty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Verdana" pitchFamily="34" charset="0"/>
                <a:ea typeface="+mn-ea"/>
              </a:rPr>
            </a:br>
            <a:r>
              <a:rPr lang="en-US" altLang="en-US" sz="2700" dirty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Verdana" pitchFamily="34" charset="0"/>
                <a:ea typeface="+mn-ea"/>
              </a:rPr>
              <a:t>United Kingdom &amp; Republic of Ireland</a:t>
            </a:r>
            <a:br>
              <a:rPr lang="en-US" altLang="en-US" sz="2700" dirty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Verdana" pitchFamily="34" charset="0"/>
                <a:ea typeface="+mn-ea"/>
              </a:rPr>
            </a:br>
            <a:r>
              <a:rPr lang="en-US" altLang="en-US" sz="2700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Verdana" pitchFamily="34" charset="0"/>
                <a:ea typeface="+mn-ea"/>
              </a:rPr>
              <a:t>United States </a:t>
            </a:r>
            <a:r>
              <a:rPr lang="en-US" altLang="en-US" sz="2700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Verdana" pitchFamily="34" charset="0"/>
                <a:ea typeface="+mn-ea"/>
              </a:rPr>
              <a:t>(12)</a:t>
            </a:r>
            <a:endParaRPr lang="en-US" altLang="en-US" sz="2700" dirty="0">
              <a:solidFill>
                <a:schemeClr val="tx1"/>
              </a:solidFill>
              <a:effectLst>
                <a:reflection blurRad="6350" endPos="0" dir="5400000" sy="-100000" algn="bl" rotWithShape="0"/>
              </a:effectLst>
              <a:latin typeface="Verdana" pitchFamily="34" charset="0"/>
              <a:ea typeface="+mn-e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28144" y="1373587"/>
            <a:ext cx="3480179" cy="53206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700" dirty="0" smtClean="0">
                <a:effectLst>
                  <a:reflection blurRad="6350" stA="60000" endPos="0" dir="5400000" sy="-100000" algn="bl" rotWithShape="0"/>
                </a:effectLst>
                <a:latin typeface="Verdana" pitchFamily="34" charset="0"/>
              </a:rPr>
              <a:t>Israel</a:t>
            </a:r>
            <a:endParaRPr lang="en-US" altLang="en-US" sz="2700" dirty="0" smtClean="0">
              <a:effectLst>
                <a:reflection blurRad="6350" stA="60000" endPos="0" dir="5400000" sy="-100000" algn="bl" rotWithShape="0"/>
              </a:effectLst>
              <a:latin typeface="Verdana" pitchFamily="34" charset="0"/>
            </a:endParaRPr>
          </a:p>
          <a:p>
            <a:pPr lvl="0"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700" dirty="0" smtClean="0">
                <a:effectLst>
                  <a:reflection blurRad="6350" stA="60000" endPos="0" dir="5400000" sy="-100000" algn="bl" rotWithShape="0"/>
                </a:effectLst>
                <a:latin typeface="Verdana" pitchFamily="34" charset="0"/>
              </a:rPr>
              <a:t>Korea</a:t>
            </a:r>
            <a:r>
              <a:rPr lang="en-US" altLang="en-US" sz="2700" dirty="0">
                <a:effectLst>
                  <a:reflection blurRad="6350" stA="60000" endPos="0" dir="5400000" sy="-100000" algn="bl" rotWithShape="0"/>
                </a:effectLst>
                <a:latin typeface="Verdana" pitchFamily="34" charset="0"/>
              </a:rPr>
              <a:t/>
            </a:r>
            <a:br>
              <a:rPr lang="en-US" altLang="en-US" sz="2700" dirty="0">
                <a:effectLst>
                  <a:reflection blurRad="6350" stA="60000" endPos="0" dir="5400000" sy="-100000" algn="bl" rotWithShape="0"/>
                </a:effectLst>
                <a:latin typeface="Verdana" pitchFamily="34" charset="0"/>
              </a:rPr>
            </a:br>
            <a:r>
              <a:rPr lang="en-US" altLang="en-US" sz="2700" dirty="0" smtClean="0">
                <a:effectLst>
                  <a:reflection blurRad="6350" stA="60000" endPos="0" dir="5400000" sy="-100000" algn="bl" rotWithShape="0"/>
                </a:effectLst>
                <a:latin typeface="Verdana" pitchFamily="34" charset="0"/>
              </a:rPr>
              <a:t>Japan</a:t>
            </a:r>
          </a:p>
          <a:p>
            <a:pPr lvl="0"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700" dirty="0" smtClean="0">
                <a:effectLst>
                  <a:reflection blurRad="6350" stA="60000" endPos="0" dir="5400000" sy="-100000" algn="bl" rotWithShape="0"/>
                </a:effectLst>
                <a:latin typeface="Verdana" pitchFamily="34" charset="0"/>
              </a:rPr>
              <a:t>Malaysia</a:t>
            </a:r>
          </a:p>
          <a:p>
            <a:pPr lvl="0"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700" dirty="0" smtClean="0">
                <a:effectLst>
                  <a:reflection blurRad="6350" stA="60000" endPos="0" dir="5400000" sy="-100000" algn="bl" rotWithShape="0"/>
                </a:effectLst>
                <a:latin typeface="Verdana" pitchFamily="34" charset="0"/>
              </a:rPr>
              <a:t>Nordic</a:t>
            </a: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 smtClean="0">
                <a:effectLst>
                  <a:reflection blurRad="6350" stA="60000" endPos="0" dir="5400000" sy="-100000" algn="bl" rotWithShape="0"/>
                </a:effectLst>
                <a:latin typeface="Verdana" pitchFamily="34" charset="0"/>
              </a:rPr>
              <a:t>(Sweden, Denmark, Finland, Norway, Estonia, Iceland)</a:t>
            </a:r>
            <a:r>
              <a:rPr lang="en-US" altLang="en-US" sz="2000" dirty="0">
                <a:effectLst>
                  <a:reflection blurRad="6350" stA="60000" endPos="0" dir="5400000" sy="-100000" algn="bl" rotWithShape="0"/>
                </a:effectLst>
                <a:latin typeface="Verdana" pitchFamily="34" charset="0"/>
              </a:rPr>
              <a:t/>
            </a:r>
            <a:br>
              <a:rPr lang="en-US" altLang="en-US" sz="2000" dirty="0">
                <a:effectLst>
                  <a:reflection blurRad="6350" stA="60000" endPos="0" dir="5400000" sy="-100000" algn="bl" rotWithShape="0"/>
                </a:effectLst>
                <a:latin typeface="Verdana" pitchFamily="34" charset="0"/>
              </a:rPr>
            </a:br>
            <a:r>
              <a:rPr lang="en-US" altLang="en-US" sz="2700" dirty="0" smtClean="0">
                <a:effectLst>
                  <a:reflection blurRad="6350" stA="60000" endPos="0" dir="5400000" sy="-100000" algn="bl" rotWithShape="0"/>
                </a:effectLst>
                <a:latin typeface="Verdana" pitchFamily="34" charset="0"/>
              </a:rPr>
              <a:t>Poland</a:t>
            </a: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2700" dirty="0">
              <a:effectLst>
                <a:reflection blurRad="6350" stA="60000" endPos="0" dir="5400000" sy="-100000" algn="bl" rotWithShape="0"/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04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685" y="374812"/>
            <a:ext cx="7886700" cy="553336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EPS Technical Committees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06325" y="938781"/>
            <a:ext cx="4720855" cy="4784651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Materials &amp; Processes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Chair:  Bing Dang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High Density Substrates &amp; Boards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Chair: </a:t>
            </a:r>
            <a:r>
              <a:rPr lang="en-US" sz="2000" dirty="0" err="1" smtClean="0"/>
              <a:t>Yasumitsu</a:t>
            </a:r>
            <a:r>
              <a:rPr lang="en-US" sz="2000" dirty="0" smtClean="0"/>
              <a:t> </a:t>
            </a:r>
            <a:r>
              <a:rPr lang="en-US" sz="2000" dirty="0" err="1" smtClean="0"/>
              <a:t>Orii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Electrical Design, Modeling &amp; Simulation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Chair: </a:t>
            </a:r>
            <a:r>
              <a:rPr lang="en-US" sz="2000" dirty="0"/>
              <a:t> Stefano Grivet-Talocia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Thermal &amp; Mechanical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Chair:  </a:t>
            </a:r>
            <a:r>
              <a:rPr lang="en-US" sz="2000" dirty="0" smtClean="0"/>
              <a:t>Ankur Jain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Emerging Technology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Chair:  </a:t>
            </a:r>
            <a:r>
              <a:rPr lang="en-US" sz="2000" dirty="0" smtClean="0"/>
              <a:t>Benson Chan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Nanotechnology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Chairs: Americas: Raj M. Pulugurtha, Europe: </a:t>
            </a:r>
            <a:r>
              <a:rPr lang="en-US" dirty="0"/>
              <a:t>Attila Bonyar</a:t>
            </a:r>
            <a:r>
              <a:rPr lang="en-US" sz="2000" dirty="0" smtClean="0"/>
              <a:t>, </a:t>
            </a:r>
            <a:r>
              <a:rPr lang="en-US" sz="2000" dirty="0"/>
              <a:t>Asia</a:t>
            </a:r>
            <a:r>
              <a:rPr lang="en-US" sz="2000" dirty="0" smtClean="0"/>
              <a:t>: </a:t>
            </a:r>
            <a:r>
              <a:rPr lang="en-US" sz="2000" dirty="0" smtClean="0"/>
              <a:t>Jian Cai</a:t>
            </a:r>
            <a:endParaRPr lang="en-US" sz="2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610542" y="938782"/>
            <a:ext cx="4533457" cy="12514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Power &amp; Energy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Chair:  Patrick </a:t>
            </a:r>
            <a:r>
              <a:rPr lang="en-US" sz="2000" dirty="0" err="1"/>
              <a:t>McCluskey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RF &amp; </a:t>
            </a:r>
            <a:r>
              <a:rPr lang="en-US" sz="2400" b="1" dirty="0" err="1"/>
              <a:t>Thz</a:t>
            </a:r>
            <a:r>
              <a:rPr lang="en-US" sz="2400" b="1" dirty="0"/>
              <a:t> Technologies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Chair: Manos </a:t>
            </a:r>
            <a:r>
              <a:rPr lang="en-US" sz="2000" dirty="0" err="1"/>
              <a:t>Tentzeris</a:t>
            </a:r>
            <a:r>
              <a:rPr lang="en-US" sz="2000" dirty="0"/>
              <a:t>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Photonics </a:t>
            </a:r>
            <a:r>
              <a:rPr lang="en-US" sz="2400" b="1" dirty="0"/>
              <a:t>- Communication, Sensing, Lighting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Chair: Gnyaneshwar Ramakrishna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3D/TSV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Chair: </a:t>
            </a:r>
            <a:r>
              <a:rPr lang="en-US" sz="2000" dirty="0" smtClean="0"/>
              <a:t>Peter </a:t>
            </a:r>
            <a:r>
              <a:rPr lang="en-US" sz="2000" dirty="0" err="1" smtClean="0"/>
              <a:t>Ramm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Reliability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Chair: </a:t>
            </a:r>
            <a:r>
              <a:rPr lang="en-US" sz="2000" dirty="0"/>
              <a:t> Przemek </a:t>
            </a:r>
            <a:r>
              <a:rPr lang="en-US" sz="2000" dirty="0" smtClean="0"/>
              <a:t>Gromala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Test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Chair: Pooya Tadayon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39231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93643" y="419013"/>
            <a:ext cx="9144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>
                <a:solidFill>
                  <a:srgbClr val="5B84D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europol" pitchFamily="34" charset="0"/>
              </a:rPr>
              <a:t>Peer-Reviewed Technical </a:t>
            </a:r>
            <a:r>
              <a:rPr lang="en-US" sz="4000" dirty="0" smtClean="0">
                <a:solidFill>
                  <a:srgbClr val="5B84D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europol" pitchFamily="34" charset="0"/>
              </a:rPr>
              <a:t>Publication</a:t>
            </a:r>
            <a:endParaRPr lang="en-US" sz="4000" dirty="0">
              <a:solidFill>
                <a:srgbClr val="5B84D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Neuropo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6000" dirty="0">
              <a:solidFill>
                <a:srgbClr val="5B84D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Neuropol" pitchFamily="34" charset="0"/>
            </a:endParaRP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20000">
            <a:off x="328866" y="1140509"/>
            <a:ext cx="3390900" cy="439149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4221">
            <a:off x="1545566" y="1424615"/>
            <a:ext cx="3276600" cy="426888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5047">
            <a:off x="3119618" y="1249461"/>
            <a:ext cx="3092048" cy="402749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19369" y="5281999"/>
            <a:ext cx="4518991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VP </a:t>
            </a:r>
            <a:r>
              <a:rPr lang="en-US" dirty="0"/>
              <a:t>Publications – </a:t>
            </a:r>
            <a:r>
              <a:rPr lang="en-US" dirty="0" smtClean="0"/>
              <a:t>Dr. Ravi Mahajan, Intel</a:t>
            </a:r>
            <a:endParaRPr lang="en-US" dirty="0"/>
          </a:p>
          <a:p>
            <a:r>
              <a:rPr lang="en-US" dirty="0" smtClean="0"/>
              <a:t>CPMT Transactions, Monthly </a:t>
            </a:r>
            <a:r>
              <a:rPr lang="en-US" dirty="0" err="1" smtClean="0"/>
              <a:t>eNewsletter</a:t>
            </a:r>
            <a:r>
              <a:rPr lang="en-US" dirty="0" smtClean="0"/>
              <a:t>,  and </a:t>
            </a:r>
          </a:p>
          <a:p>
            <a:r>
              <a:rPr lang="en-US" dirty="0" smtClean="0"/>
              <a:t>Bi-Annual printed Newsletter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293823" y="2057544"/>
            <a:ext cx="2650444" cy="20313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Transactions on CPMT</a:t>
            </a:r>
          </a:p>
          <a:p>
            <a:r>
              <a:rPr lang="en-US" dirty="0" smtClean="0"/>
              <a:t>-    595 submissions (2020)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240 p</a:t>
            </a:r>
            <a:r>
              <a:rPr lang="en-US" dirty="0" smtClean="0">
                <a:solidFill>
                  <a:schemeClr val="tx1"/>
                </a:solidFill>
              </a:rPr>
              <a:t>apers published 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</a:rPr>
              <a:t>Impact </a:t>
            </a:r>
            <a:r>
              <a:rPr lang="en-US" dirty="0">
                <a:solidFill>
                  <a:schemeClr val="tx1"/>
                </a:solidFill>
              </a:rPr>
              <a:t>Factor: </a:t>
            </a:r>
            <a:r>
              <a:rPr lang="en-US" dirty="0" smtClean="0">
                <a:solidFill>
                  <a:schemeClr val="tx1"/>
                </a:solidFill>
              </a:rPr>
              <a:t>~ 1.7 (2020)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Xplore </a:t>
            </a:r>
            <a:r>
              <a:rPr lang="en-US" dirty="0"/>
              <a:t>Usage: </a:t>
            </a:r>
            <a:r>
              <a:rPr lang="en-US" dirty="0" smtClean="0"/>
              <a:t>40,000+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16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140011" y="2815759"/>
            <a:ext cx="2268703" cy="329352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Financial Sponsor</a:t>
            </a:r>
          </a:p>
          <a:p>
            <a:r>
              <a:rPr lang="en-US" dirty="0" smtClean="0"/>
              <a:t>ECTC</a:t>
            </a:r>
            <a:endParaRPr lang="en-US" dirty="0"/>
          </a:p>
          <a:p>
            <a:r>
              <a:rPr lang="en-US" dirty="0"/>
              <a:t>EDAPS</a:t>
            </a:r>
          </a:p>
          <a:p>
            <a:r>
              <a:rPr lang="en-US" dirty="0"/>
              <a:t>HOLM</a:t>
            </a:r>
          </a:p>
          <a:p>
            <a:r>
              <a:rPr lang="en-US" dirty="0" smtClean="0"/>
              <a:t>ICSJ</a:t>
            </a:r>
          </a:p>
          <a:p>
            <a:r>
              <a:rPr lang="en-US" dirty="0" err="1"/>
              <a:t>I</a:t>
            </a:r>
            <a:r>
              <a:rPr lang="en-US" dirty="0" err="1" smtClean="0"/>
              <a:t>Therm</a:t>
            </a:r>
            <a:endParaRPr lang="en-US" dirty="0" smtClean="0"/>
          </a:p>
          <a:p>
            <a:r>
              <a:rPr lang="en-US" dirty="0" smtClean="0"/>
              <a:t>SPI</a:t>
            </a:r>
            <a:endParaRPr lang="en-US" dirty="0"/>
          </a:p>
          <a:p>
            <a:r>
              <a:rPr lang="en-US" dirty="0" smtClean="0"/>
              <a:t>3DIC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205538"/>
            <a:ext cx="485775" cy="365125"/>
          </a:xfrm>
          <a:prstGeom prst="rect">
            <a:avLst/>
          </a:prstGeom>
        </p:spPr>
        <p:txBody>
          <a:bodyPr/>
          <a:lstStyle/>
          <a:p>
            <a:fld id="{3DD97BEB-BAEF-0344-9D5C-EC73E478698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2299470" y="2815759"/>
            <a:ext cx="1610793" cy="33564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Co Sponsor</a:t>
            </a:r>
          </a:p>
          <a:p>
            <a:r>
              <a:rPr lang="en-US" dirty="0" smtClean="0"/>
              <a:t>EPEPS</a:t>
            </a:r>
          </a:p>
          <a:p>
            <a:r>
              <a:rPr lang="en-US" dirty="0"/>
              <a:t>EPTC</a:t>
            </a:r>
          </a:p>
          <a:p>
            <a:r>
              <a:rPr lang="en-US" dirty="0" smtClean="0"/>
              <a:t>ESTC</a:t>
            </a:r>
          </a:p>
          <a:p>
            <a:r>
              <a:rPr lang="en-US" dirty="0" smtClean="0"/>
              <a:t>IEMT</a:t>
            </a:r>
          </a:p>
          <a:p>
            <a:r>
              <a:rPr lang="en-US" dirty="0" smtClean="0"/>
              <a:t>EMAP</a:t>
            </a:r>
            <a:endParaRPr lang="en-US" dirty="0"/>
          </a:p>
          <a:p>
            <a:r>
              <a:rPr lang="en-US" dirty="0" smtClean="0"/>
              <a:t>IWASI</a:t>
            </a:r>
            <a:endParaRPr lang="en-US" dirty="0"/>
          </a:p>
          <a:p>
            <a:r>
              <a:rPr lang="en-US" dirty="0" smtClean="0"/>
              <a:t>IWIPP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4257507" y="2822413"/>
            <a:ext cx="1746252" cy="33983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600" dirty="0" smtClean="0"/>
              <a:t>   </a:t>
            </a:r>
            <a:r>
              <a:rPr lang="en-US" sz="2400" b="1" dirty="0" smtClean="0"/>
              <a:t>Technical </a:t>
            </a:r>
          </a:p>
          <a:p>
            <a:r>
              <a:rPr lang="en-US" dirty="0" smtClean="0"/>
              <a:t>ASMC</a:t>
            </a:r>
          </a:p>
          <a:p>
            <a:r>
              <a:rPr lang="en-US" dirty="0" smtClean="0"/>
              <a:t>DTIP</a:t>
            </a:r>
          </a:p>
          <a:p>
            <a:r>
              <a:rPr lang="en-US" dirty="0" smtClean="0"/>
              <a:t>EDPS</a:t>
            </a:r>
          </a:p>
          <a:p>
            <a:r>
              <a:rPr lang="en-US" dirty="0" smtClean="0"/>
              <a:t>EMPC</a:t>
            </a:r>
            <a:endParaRPr lang="en-US" dirty="0"/>
          </a:p>
          <a:p>
            <a:r>
              <a:rPr lang="en-US" dirty="0"/>
              <a:t>EOS/ESD</a:t>
            </a:r>
          </a:p>
          <a:p>
            <a:r>
              <a:rPr lang="en-US" dirty="0" err="1" smtClean="0"/>
              <a:t>EuroSimE</a:t>
            </a:r>
            <a:endParaRPr lang="en-US" dirty="0" smtClean="0"/>
          </a:p>
          <a:p>
            <a:r>
              <a:rPr lang="en-US" dirty="0" smtClean="0"/>
              <a:t>ICEPT</a:t>
            </a:r>
          </a:p>
          <a:p>
            <a:r>
              <a:rPr lang="en-US" dirty="0" smtClean="0"/>
              <a:t>3D-PEIM</a:t>
            </a:r>
            <a:endParaRPr lang="en-US" dirty="0"/>
          </a:p>
          <a:p>
            <a:endParaRPr lang="en-US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6134142" y="2815759"/>
            <a:ext cx="2667269" cy="338977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Sponsor</a:t>
            </a:r>
          </a:p>
          <a:p>
            <a:r>
              <a:rPr lang="en-US" dirty="0" smtClean="0"/>
              <a:t>IMPACT</a:t>
            </a:r>
          </a:p>
          <a:p>
            <a:r>
              <a:rPr lang="en-US" dirty="0" smtClean="0"/>
              <a:t>ISSE</a:t>
            </a:r>
          </a:p>
          <a:p>
            <a:r>
              <a:rPr lang="en-US" dirty="0" smtClean="0"/>
              <a:t>MID</a:t>
            </a:r>
          </a:p>
          <a:p>
            <a:r>
              <a:rPr lang="en-US" dirty="0" err="1" smtClean="0"/>
              <a:t>NordPac</a:t>
            </a:r>
            <a:endParaRPr lang="en-US" dirty="0" smtClean="0"/>
          </a:p>
          <a:p>
            <a:r>
              <a:rPr lang="en-US" dirty="0" smtClean="0"/>
              <a:t>Pan Pacific</a:t>
            </a:r>
          </a:p>
          <a:p>
            <a:r>
              <a:rPr lang="en-US" dirty="0" smtClean="0"/>
              <a:t>SEMI THERM</a:t>
            </a:r>
          </a:p>
          <a:p>
            <a:r>
              <a:rPr lang="en-US" dirty="0" smtClean="0"/>
              <a:t>THERMINIC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949" y="239375"/>
            <a:ext cx="7409115" cy="257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11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772" y="371569"/>
            <a:ext cx="7886700" cy="553336"/>
          </a:xfrm>
        </p:spPr>
        <p:txBody>
          <a:bodyPr/>
          <a:lstStyle/>
          <a:p>
            <a:r>
              <a:rPr lang="en-US" dirty="0" smtClean="0"/>
              <a:t>EPS Awards &amp; Recognition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1815" y="924905"/>
            <a:ext cx="1699657" cy="16710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2059" y="1146137"/>
            <a:ext cx="60270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0066A1"/>
                </a:solidFill>
              </a:rPr>
              <a:t>IEEE Electronics Packaging Award</a:t>
            </a:r>
          </a:p>
          <a:p>
            <a:r>
              <a:rPr lang="en-US" sz="2400" b="1" dirty="0" smtClean="0">
                <a:solidFill>
                  <a:srgbClr val="0066A1"/>
                </a:solidFill>
              </a:rPr>
              <a:t>(IEEE Technical Field Award)</a:t>
            </a:r>
            <a:endParaRPr lang="en-US" sz="2400" b="1" dirty="0">
              <a:solidFill>
                <a:srgbClr val="0066A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956" y="2529474"/>
            <a:ext cx="7006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9933"/>
                </a:solidFill>
              </a:rPr>
              <a:t>Outstanding Sustained Technical Contribution Award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38050" y="3070600"/>
            <a:ext cx="6027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8542"/>
                </a:solidFill>
              </a:rPr>
              <a:t>Electronics Manufacturing Technology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7592" y="3647603"/>
            <a:ext cx="6027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CC0033"/>
                </a:solidFill>
              </a:rPr>
              <a:t>David Feldman Outstanding Contribution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90244" y="4182721"/>
            <a:ext cx="6027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B5172"/>
                </a:solidFill>
              </a:rPr>
              <a:t>Exceptional Technical Achievement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36467" y="4590388"/>
            <a:ext cx="3809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rgbClr val="CC00FF"/>
                </a:solidFill>
              </a:rPr>
              <a:t>Outstanding Young Engineer</a:t>
            </a:r>
            <a:endParaRPr lang="en-US" sz="2400" b="1" i="1" dirty="0">
              <a:solidFill>
                <a:srgbClr val="CC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84181" y="4915247"/>
            <a:ext cx="33499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rgbClr val="33CCFF"/>
                </a:solidFill>
              </a:rPr>
              <a:t>Transactions Best Papers</a:t>
            </a:r>
            <a:endParaRPr lang="en-US" sz="2400" b="1" i="1" dirty="0">
              <a:solidFill>
                <a:srgbClr val="33CC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4956" y="5291639"/>
            <a:ext cx="30963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rgbClr val="FF6600"/>
                </a:solidFill>
              </a:rPr>
              <a:t>Regional Contributions</a:t>
            </a:r>
            <a:endParaRPr lang="en-US" sz="2400" b="1" i="1" dirty="0">
              <a:solidFill>
                <a:srgbClr val="FF66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55299" y="5673681"/>
            <a:ext cx="5431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00FF"/>
                </a:solidFill>
              </a:rPr>
              <a:t>PhD Fellowship</a:t>
            </a:r>
            <a:endParaRPr lang="en-US" sz="24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11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 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</TotalTime>
  <Words>408</Words>
  <Application>Microsoft Office PowerPoint</Application>
  <PresentationFormat>On-screen Show (4:3)</PresentationFormat>
  <Paragraphs>136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MS PGothic</vt:lpstr>
      <vt:lpstr>Arial</vt:lpstr>
      <vt:lpstr>Calibri</vt:lpstr>
      <vt:lpstr>Courier New</vt:lpstr>
      <vt:lpstr>LucidaGrande</vt:lpstr>
      <vt:lpstr>Neuropol</vt:lpstr>
      <vt:lpstr>Verdana</vt:lpstr>
      <vt:lpstr>Wingdings</vt:lpstr>
      <vt:lpstr>Theme 1</vt:lpstr>
      <vt:lpstr>This Presentation is supported by the IEEE Electronics Packaging Society’s Distinguished Lecturer Program </vt:lpstr>
      <vt:lpstr>IEEE at a Glance</vt:lpstr>
      <vt:lpstr>PowerPoint Presentation</vt:lpstr>
      <vt:lpstr>PowerPoint Presentation</vt:lpstr>
      <vt:lpstr>EPS Technical Committees</vt:lpstr>
      <vt:lpstr>PowerPoint Presentation</vt:lpstr>
      <vt:lpstr>PowerPoint Presentation</vt:lpstr>
      <vt:lpstr>EPS Awards &amp; Recognition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Barcinas</dc:creator>
  <cp:keywords>CTPClassification=CTP_NWR:VisualMarkings=</cp:keywords>
  <cp:lastModifiedBy>Manning, Denise</cp:lastModifiedBy>
  <cp:revision>194</cp:revision>
  <cp:lastPrinted>2017-06-29T14:11:49Z</cp:lastPrinted>
  <dcterms:created xsi:type="dcterms:W3CDTF">2016-09-19T18:05:34Z</dcterms:created>
  <dcterms:modified xsi:type="dcterms:W3CDTF">2022-03-03T21:03:55Z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c32b2aba-e622-4384-845c-ca37ca16bcd5</vt:lpwstr>
  </property>
  <property fmtid="{D5CDD505-2E9C-101B-9397-08002B2CF9AE}" pid="3" name="CTP_TimeStamp">
    <vt:lpwstr>2017-11-15 13:37:38Z</vt:lpwstr>
  </property>
  <property fmtid="{D5CDD505-2E9C-101B-9397-08002B2CF9AE}" pid="4" name="CTP_BU">
    <vt:lpwstr>NA</vt:lpwstr>
  </property>
  <property fmtid="{D5CDD505-2E9C-101B-9397-08002B2CF9AE}" pid="5" name="CTP_IDSID">
    <vt:lpwstr>NA</vt:lpwstr>
  </property>
  <property fmtid="{D5CDD505-2E9C-101B-9397-08002B2CF9AE}" pid="6" name="CTP_WWID">
    <vt:lpwstr>NA</vt:lpwstr>
  </property>
  <property fmtid="{D5CDD505-2E9C-101B-9397-08002B2CF9AE}" pid="7" name="CTPClassification">
    <vt:lpwstr>CTP_NWR</vt:lpwstr>
  </property>
</Properties>
</file>