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8" r:id="rId2"/>
    <p:sldId id="281" r:id="rId3"/>
    <p:sldId id="289" r:id="rId4"/>
    <p:sldId id="290" r:id="rId5"/>
    <p:sldId id="291" r:id="rId6"/>
    <p:sldId id="292" r:id="rId7"/>
    <p:sldId id="293" r:id="rId8"/>
    <p:sldId id="294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Allen" initials="NA" lastIdx="2" clrIdx="0">
    <p:extLst>
      <p:ext uri="{19B8F6BF-5375-455C-9EA6-DF929625EA0E}">
        <p15:presenceInfo xmlns:p15="http://schemas.microsoft.com/office/powerpoint/2012/main" userId="Nicole Al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A1"/>
    <a:srgbClr val="33CCFF"/>
    <a:srgbClr val="FFFF00"/>
    <a:srgbClr val="CC00FF"/>
    <a:srgbClr val="0B5172"/>
    <a:srgbClr val="CC0033"/>
    <a:srgbClr val="008542"/>
    <a:srgbClr val="FF9933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14"/>
    <p:restoredTop sz="96395" autoAdjust="0"/>
  </p:normalViewPr>
  <p:slideViewPr>
    <p:cSldViewPr snapToGrid="0" snapToObjects="1">
      <p:cViewPr varScale="1">
        <p:scale>
          <a:sx n="64" d="100"/>
          <a:sy n="64" d="100"/>
        </p:scale>
        <p:origin x="17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0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9" y="5824151"/>
            <a:ext cx="1831004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3" r:id="rId3"/>
    <p:sldLayoutId id="2147483684" r:id="rId4"/>
    <p:sldLayoutId id="2147483673" r:id="rId5"/>
    <p:sldLayoutId id="2147483662" r:id="rId6"/>
    <p:sldLayoutId id="2147483675" r:id="rId7"/>
    <p:sldLayoutId id="2147483664" r:id="rId8"/>
    <p:sldLayoutId id="2147483674" r:id="rId9"/>
    <p:sldLayoutId id="2147483665" r:id="rId10"/>
    <p:sldLayoutId id="2147483676" r:id="rId11"/>
    <p:sldLayoutId id="2147483677" r:id="rId12"/>
    <p:sldLayoutId id="2147483678" r:id="rId13"/>
    <p:sldLayoutId id="2147483679" r:id="rId14"/>
    <p:sldLayoutId id="2147483667" r:id="rId15"/>
    <p:sldLayoutId id="2147483680" r:id="rId16"/>
    <p:sldLayoutId id="2147483682" r:id="rId17"/>
    <p:sldLayoutId id="214748368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3" y="4857096"/>
            <a:ext cx="8092441" cy="69731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/>
              <a:t>This Presentation is supported by the </a:t>
            </a:r>
            <a:r>
              <a:rPr lang="en-US" dirty="0" smtClean="0"/>
              <a:t>IEEE </a:t>
            </a:r>
            <a:r>
              <a:rPr lang="en-US" dirty="0"/>
              <a:t>Electronics Packaging Society’s Distinguished Lecturer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320" y="5033309"/>
            <a:ext cx="7933414" cy="1275747"/>
          </a:xfrm>
        </p:spPr>
        <p:txBody>
          <a:bodyPr/>
          <a:lstStyle/>
          <a:p>
            <a:pPr algn="ctr"/>
            <a:r>
              <a:rPr lang="en-US" dirty="0" smtClean="0"/>
              <a:t>eps.ieee.org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9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320" y="6205392"/>
            <a:ext cx="486659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367255"/>
            <a:ext cx="7886700" cy="553336"/>
          </a:xfrm>
        </p:spPr>
        <p:txBody>
          <a:bodyPr/>
          <a:lstStyle/>
          <a:p>
            <a:r>
              <a:rPr lang="en-US" dirty="0" smtClean="0"/>
              <a:t>IEEE at a Glance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517" y="1038080"/>
            <a:ext cx="22859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8F"/>
                </a:solidFill>
                <a:ea typeface="Verdana"/>
                <a:cs typeface="Verdana"/>
              </a:rPr>
              <a:t>Our Global Reach</a:t>
            </a:r>
            <a:endParaRPr lang="en-US" sz="1600" b="1" dirty="0">
              <a:solidFill>
                <a:srgbClr val="00678F"/>
              </a:solidFill>
              <a:cs typeface="Verdan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464" y="1638483"/>
            <a:ext cx="2499360" cy="1745034"/>
            <a:chOff x="703899" y="1879485"/>
            <a:chExt cx="2499360" cy="1745034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99" y="1879485"/>
              <a:ext cx="2499360" cy="1745034"/>
            </a:xfrm>
            <a:prstGeom prst="rect">
              <a:avLst/>
            </a:prstGeom>
          </p:spPr>
        </p:pic>
        <p:pic>
          <p:nvPicPr>
            <p:cNvPr id="9" name="Picture 8" descr="twopeopl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5911" y="2863854"/>
              <a:ext cx="694267" cy="5207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909" y="2059505"/>
              <a:ext cx="21434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6A1"/>
                  </a:solidFill>
                  <a:ea typeface="Verdana"/>
                  <a:cs typeface="Verdana"/>
                </a:rPr>
                <a:t>400,000+</a:t>
              </a:r>
            </a:p>
            <a:p>
              <a:pPr algn="ctr"/>
              <a:r>
                <a:rPr lang="en-US" sz="1700" dirty="0" smtClean="0">
                  <a:solidFill>
                    <a:srgbClr val="0066A1"/>
                  </a:solidFill>
                  <a:ea typeface="Verdana"/>
                  <a:cs typeface="Verdana"/>
                </a:rPr>
                <a:t>Members</a:t>
              </a:r>
              <a:endParaRPr lang="en-US" sz="1700" dirty="0">
                <a:solidFill>
                  <a:srgbClr val="0066A1"/>
                </a:solidFill>
                <a:cs typeface="Verdan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03663" y="1638483"/>
            <a:ext cx="2534076" cy="1778425"/>
            <a:chOff x="3303663" y="1379171"/>
            <a:chExt cx="2534076" cy="1778425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379" y="1379171"/>
              <a:ext cx="2499360" cy="174503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303663" y="1508448"/>
              <a:ext cx="24993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6A1"/>
                  </a:solidFill>
                  <a:ea typeface="Verdana"/>
                  <a:cs typeface="Verdana"/>
                </a:rPr>
                <a:t>46</a:t>
              </a:r>
            </a:p>
            <a:p>
              <a:pPr algn="ctr"/>
              <a:r>
                <a:rPr lang="en-US" sz="1700" dirty="0" smtClean="0">
                  <a:solidFill>
                    <a:srgbClr val="0066A1"/>
                  </a:solidFill>
                  <a:ea typeface="Verdana"/>
                  <a:cs typeface="Verdana"/>
                </a:rPr>
                <a:t>Technical Societies and Councils</a:t>
              </a:r>
              <a:endParaRPr lang="en-US" sz="1700" dirty="0">
                <a:solidFill>
                  <a:srgbClr val="0066A1"/>
                </a:solidFill>
                <a:cs typeface="Verdana"/>
              </a:endParaRPr>
            </a:p>
          </p:txBody>
        </p:sp>
        <p:pic>
          <p:nvPicPr>
            <p:cNvPr id="18" name="Picture 17" descr="ato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3409" y="2462555"/>
              <a:ext cx="749300" cy="6950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65664" y="1628896"/>
            <a:ext cx="2516293" cy="1745034"/>
            <a:chOff x="6048731" y="1879485"/>
            <a:chExt cx="2516293" cy="1745034"/>
          </a:xfrm>
        </p:grpSpPr>
        <p:pic>
          <p:nvPicPr>
            <p:cNvPr id="21" name="Picture 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664" y="1879485"/>
              <a:ext cx="2499360" cy="174503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048731" y="2059505"/>
              <a:ext cx="2408068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6A1"/>
                  </a:solidFill>
                  <a:ea typeface="Verdana"/>
                  <a:cs typeface="Verdana"/>
                </a:rPr>
                <a:t>160+</a:t>
              </a:r>
            </a:p>
            <a:p>
              <a:pPr algn="ctr"/>
              <a:r>
                <a:rPr lang="en-US" sz="1700" dirty="0" smtClean="0">
                  <a:solidFill>
                    <a:srgbClr val="0066A1"/>
                  </a:solidFill>
                  <a:ea typeface="Verdana"/>
                  <a:cs typeface="Verdana"/>
                </a:rPr>
                <a:t>Countries</a:t>
              </a:r>
              <a:endParaRPr lang="en-US" sz="1700" dirty="0">
                <a:solidFill>
                  <a:srgbClr val="0066A1"/>
                </a:solidFill>
                <a:cs typeface="Verdana"/>
              </a:endParaRPr>
            </a:p>
          </p:txBody>
        </p:sp>
        <p:pic>
          <p:nvPicPr>
            <p:cNvPr id="23" name="Picture 22" descr="glob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7399" y="2792792"/>
              <a:ext cx="747268" cy="794217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4517" y="3639677"/>
            <a:ext cx="283749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1953D"/>
                </a:solidFill>
                <a:ea typeface="Verdana"/>
                <a:cs typeface="Verdana"/>
              </a:rPr>
              <a:t>Our Technical Breadth</a:t>
            </a:r>
            <a:endParaRPr lang="en-US" sz="1600" b="1" dirty="0">
              <a:solidFill>
                <a:srgbClr val="71953D"/>
              </a:solidFill>
              <a:cs typeface="Verdan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3474" y="4074497"/>
            <a:ext cx="2499360" cy="1745034"/>
            <a:chOff x="633474" y="3807601"/>
            <a:chExt cx="2499360" cy="1745034"/>
          </a:xfrm>
        </p:grpSpPr>
        <p:pic>
          <p:nvPicPr>
            <p:cNvPr id="26" name="Picture 2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474" y="3807601"/>
              <a:ext cx="2499360" cy="174503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80842" y="4005654"/>
              <a:ext cx="239249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71953D"/>
                  </a:solidFill>
                  <a:ea typeface="Verdana"/>
                  <a:cs typeface="Verdana"/>
                </a:rPr>
                <a:t>1,800+</a:t>
              </a:r>
            </a:p>
            <a:p>
              <a:pPr algn="ctr"/>
              <a:r>
                <a:rPr lang="en-US" sz="1700" dirty="0" smtClean="0">
                  <a:solidFill>
                    <a:srgbClr val="71953D"/>
                  </a:solidFill>
                  <a:ea typeface="Verdana"/>
                  <a:cs typeface="Verdana"/>
                </a:rPr>
                <a:t>Annual Conferences</a:t>
              </a:r>
              <a:endParaRPr lang="en-US" sz="1700" dirty="0">
                <a:solidFill>
                  <a:srgbClr val="71953D"/>
                </a:solidFill>
                <a:cs typeface="Verdana"/>
              </a:endParaRPr>
            </a:p>
          </p:txBody>
        </p:sp>
        <p:pic>
          <p:nvPicPr>
            <p:cNvPr id="28" name="Picture 27" descr="dialo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3264" y="4787403"/>
              <a:ext cx="614623" cy="62123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404764" y="4107644"/>
            <a:ext cx="2516973" cy="1745034"/>
            <a:chOff x="3396297" y="4320426"/>
            <a:chExt cx="2516973" cy="1745034"/>
          </a:xfrm>
        </p:grpSpPr>
        <p:pic>
          <p:nvPicPr>
            <p:cNvPr id="33" name="Picture 3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764" y="4320426"/>
              <a:ext cx="2499360" cy="1745034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396297" y="4474277"/>
              <a:ext cx="251697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71953D"/>
                  </a:solidFill>
                  <a:ea typeface="Verdana"/>
                  <a:cs typeface="Verdana"/>
                </a:rPr>
                <a:t>5,000,000+</a:t>
              </a:r>
            </a:p>
            <a:p>
              <a:pPr algn="ctr"/>
              <a:r>
                <a:rPr lang="en-US" sz="1700" dirty="0" smtClean="0">
                  <a:solidFill>
                    <a:srgbClr val="71953D"/>
                  </a:solidFill>
                  <a:ea typeface="Verdana"/>
                  <a:cs typeface="Verdana"/>
                </a:rPr>
                <a:t>Technical Documents</a:t>
              </a:r>
              <a:endParaRPr lang="en-US" sz="1700" dirty="0">
                <a:solidFill>
                  <a:srgbClr val="71953D"/>
                </a:solidFill>
                <a:cs typeface="Verdana"/>
              </a:endParaRPr>
            </a:p>
          </p:txBody>
        </p:sp>
        <p:pic>
          <p:nvPicPr>
            <p:cNvPr id="35" name="Picture 34" descr="document-gray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333" y="5226811"/>
              <a:ext cx="533409" cy="6988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065664" y="4122179"/>
            <a:ext cx="2499360" cy="1745034"/>
            <a:chOff x="6065664" y="4320426"/>
            <a:chExt cx="2499360" cy="1745034"/>
          </a:xfrm>
        </p:grpSpPr>
        <p:pic>
          <p:nvPicPr>
            <p:cNvPr id="37" name="Picture 3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664" y="4320426"/>
              <a:ext cx="2499360" cy="174503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116466" y="4474277"/>
              <a:ext cx="24165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71953D"/>
                  </a:solidFill>
                  <a:ea typeface="Verdana"/>
                  <a:cs typeface="Verdana"/>
                </a:rPr>
                <a:t>200+</a:t>
              </a:r>
            </a:p>
            <a:p>
              <a:pPr algn="ctr"/>
              <a:r>
                <a:rPr lang="en-US" sz="1700" dirty="0" smtClean="0">
                  <a:solidFill>
                    <a:srgbClr val="71953D"/>
                  </a:solidFill>
                  <a:ea typeface="Verdana"/>
                  <a:cs typeface="Verdana"/>
                </a:rPr>
                <a:t>Top-cited Periodicals</a:t>
              </a:r>
              <a:endParaRPr lang="en-US" sz="1700" dirty="0">
                <a:solidFill>
                  <a:srgbClr val="71953D"/>
                </a:solidFill>
                <a:cs typeface="Verdan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2" y="5226810"/>
              <a:ext cx="975868" cy="699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40" name="Picture 39" descr="boo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2021" y="5286080"/>
              <a:ext cx="804981" cy="58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168794" y="1161320"/>
            <a:ext cx="884045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A Global Society with…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…</a:t>
            </a:r>
            <a:r>
              <a:rPr lang="en-US" altLang="en-US" sz="2600" dirty="0" smtClean="0">
                <a:solidFill>
                  <a:srgbClr val="000000"/>
                </a:solidFill>
                <a:cs typeface="Arial" panose="020B0604020202020204" pitchFamily="34" charset="0"/>
              </a:rPr>
              <a:t>Chapters, members, constituents spanning the world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2109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Electronics Packaging Society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00697"/>
            <a:ext cx="8812696" cy="507831"/>
          </a:xfrm>
          <a:prstGeom prst="rect">
            <a:avLst/>
          </a:prstGeom>
          <a:effectLst>
            <a:reflection stA="45000" endPos="3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FF9933"/>
                </a:solidFill>
                <a:effectLst>
                  <a:reflection endPos="0" dir="5400000" sy="-100000" algn="bl" rotWithShape="0"/>
                </a:effectLst>
                <a:latin typeface="Verdana" pitchFamily="34" charset="0"/>
              </a:rPr>
              <a:t>34 </a:t>
            </a:r>
            <a:r>
              <a:rPr lang="en-US" sz="2700" dirty="0">
                <a:solidFill>
                  <a:srgbClr val="FF9933"/>
                </a:solidFill>
                <a:effectLst>
                  <a:reflection endPos="0" dir="5400000" sy="-100000" algn="bl" rotWithShape="0"/>
                </a:effectLst>
                <a:latin typeface="Verdana" pitchFamily="34" charset="0"/>
              </a:rPr>
              <a:t>Chapters located in </a:t>
            </a:r>
            <a:r>
              <a:rPr lang="en-US" sz="2700" dirty="0" smtClean="0">
                <a:solidFill>
                  <a:srgbClr val="FF9933"/>
                </a:solidFill>
                <a:effectLst>
                  <a:reflection endPos="0" dir="5400000" sy="-100000" algn="bl" rotWithShape="0"/>
                </a:effectLst>
                <a:latin typeface="Verdana" pitchFamily="34" charset="0"/>
              </a:rPr>
              <a:t>US, Asia/Pacific, Europe </a:t>
            </a:r>
            <a:endParaRPr lang="en-US" sz="2700" dirty="0">
              <a:solidFill>
                <a:srgbClr val="FF9933"/>
              </a:solidFill>
              <a:effectLst>
                <a:reflection endPos="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7377" y="3187968"/>
            <a:ext cx="53664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2200+ </a:t>
            </a:r>
            <a:r>
              <a:rPr lang="en-US" sz="2700" dirty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members worldwide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9019" y="2746179"/>
            <a:ext cx="50842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9999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12 Technical Committees</a:t>
            </a:r>
            <a:endParaRPr lang="en-US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89" y="4480357"/>
            <a:ext cx="7354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effectLst>
                  <a:glow rad="63500">
                    <a:srgbClr val="FF9933">
                      <a:alpha val="35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dirty="0">
                <a:solidFill>
                  <a:srgbClr val="FF9933"/>
                </a:solidFill>
                <a:effectLst>
                  <a:glow rad="63500">
                    <a:srgbClr val="FF9933">
                      <a:alpha val="35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400" dirty="0" smtClean="0">
                <a:solidFill>
                  <a:srgbClr val="FF9933"/>
                </a:solidFill>
                <a:effectLst>
                  <a:glow rad="63500">
                    <a:srgbClr val="FF9933">
                      <a:alpha val="35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attendees at 25 Conferences/Workshops</a:t>
            </a:r>
            <a:endParaRPr lang="en-US" dirty="0">
              <a:effectLst>
                <a:glow rad="63500">
                  <a:srgbClr val="FF9933">
                    <a:alpha val="35000"/>
                  </a:srgb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39" y="5094943"/>
            <a:ext cx="8679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/>
                <a:latin typeface="Verdana" pitchFamily="34" charset="0"/>
              </a:rPr>
              <a:t>Packaging Field + 6 EPS Awards + PhD Fellowship</a:t>
            </a:r>
            <a:endParaRPr lang="en-US" sz="2400" dirty="0">
              <a:solidFill>
                <a:srgbClr val="7030A0"/>
              </a:solidFill>
              <a:effectLst/>
              <a:latin typeface="Verdana" pitchFamily="34" charset="0"/>
            </a:endParaRPr>
          </a:p>
          <a:p>
            <a:endParaRPr lang="en-US" dirty="0">
              <a:solidFill>
                <a:srgbClr val="CC99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575" y="5796638"/>
            <a:ext cx="5669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  <a:effectLst/>
                <a:latin typeface="Verdana" pitchFamily="34" charset="0"/>
              </a:rPr>
              <a:t>Peer Reviewed Transactions</a:t>
            </a:r>
            <a:endParaRPr lang="en-US" dirty="0">
              <a:solidFill>
                <a:srgbClr val="00B05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8600" y="3804616"/>
            <a:ext cx="64123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650k Trans/</a:t>
            </a:r>
            <a:r>
              <a:rPr lang="en-US" sz="2700" dirty="0" err="1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Conf</a:t>
            </a:r>
            <a:r>
              <a:rPr lang="en-US" sz="2700" dirty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700" dirty="0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Downloads/</a:t>
            </a:r>
            <a:r>
              <a:rPr lang="en-US" sz="2700" dirty="0" err="1" smtClean="0">
                <a:solidFill>
                  <a:srgbClr val="0B51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yr</a:t>
            </a:r>
            <a:endParaRPr lang="en-US" dirty="0">
              <a:solidFill>
                <a:srgbClr val="0B517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3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4123" y="340110"/>
            <a:ext cx="819150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rPr>
              <a:t>EPS Local Chapters</a:t>
            </a:r>
          </a:p>
        </p:txBody>
      </p:sp>
      <p:pic>
        <p:nvPicPr>
          <p:cNvPr id="11" name="Picture 19" descr="map (3)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22" y="1426051"/>
            <a:ext cx="5000625" cy="38195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141029" y="1373587"/>
            <a:ext cx="2819400" cy="476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Bangalore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Beijing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Benelux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Bulgaria</a:t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Canada (4)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France</a:t>
            </a: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  <a:ea typeface="+mn-ea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Germany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Hong Kong</a:t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</a:b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  <a:ea typeface="+mn-ea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332282" y="317596"/>
            <a:ext cx="4286250" cy="58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700" dirty="0" smtClean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</a:endParaRP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Russia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Russia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Shanghai</a:t>
            </a: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</a:endParaRP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Singapore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Switzerland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Taipei</a:t>
            </a:r>
          </a:p>
          <a:p>
            <a:pPr algn="ctr" defTabSz="91440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</a:rPr>
              <a:t>Ukraine (2)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/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United Kingdom &amp; Republic of Ireland</a:t>
            </a:r>
            <a:b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</a:b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United States (</a:t>
            </a:r>
            <a:r>
              <a:rPr lang="en-US" altLang="en-US" sz="27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9</a:t>
            </a:r>
            <a:r>
              <a:rPr lang="en-US" altLang="en-US" sz="27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Verdana" pitchFamily="34" charset="0"/>
                <a:ea typeface="+mn-ea"/>
              </a:rPr>
              <a:t>)</a:t>
            </a:r>
            <a:endParaRPr lang="en-US" altLang="en-US" sz="27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Verdana" pitchFamily="34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8144" y="1373587"/>
            <a:ext cx="3480179" cy="532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Hungary/Romania</a:t>
            </a:r>
          </a:p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Korea</a:t>
            </a:r>
            <a:r>
              <a:rPr lang="en-US" altLang="en-US" sz="27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/>
            </a:r>
            <a:br>
              <a:rPr lang="en-US" altLang="en-US" sz="27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</a:b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Japan</a:t>
            </a:r>
          </a:p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Malaysia</a:t>
            </a:r>
          </a:p>
          <a:p>
            <a:pPr lvl="0"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Nordic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(Sweden, Denmark, Finland, Norway, Estonia, Iceland)</a:t>
            </a:r>
            <a:r>
              <a:rPr lang="en-US" altLang="en-US" sz="20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/>
            </a:r>
            <a:br>
              <a:rPr lang="en-US" altLang="en-US" sz="2000" dirty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</a:br>
            <a:r>
              <a:rPr lang="en-US" altLang="en-US" sz="2700" dirty="0" smtClean="0">
                <a:effectLst>
                  <a:reflection blurRad="6350" stA="60000" endPos="0" dir="5400000" sy="-100000" algn="bl" rotWithShape="0"/>
                </a:effectLst>
                <a:latin typeface="Verdana" pitchFamily="34" charset="0"/>
              </a:rPr>
              <a:t>Poland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700" dirty="0">
              <a:effectLst>
                <a:reflection blurRad="6350" stA="60000" endPos="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5" y="374812"/>
            <a:ext cx="7886700" cy="553336"/>
          </a:xfrm>
        </p:spPr>
        <p:txBody>
          <a:bodyPr/>
          <a:lstStyle/>
          <a:p>
            <a:r>
              <a:rPr lang="en-US" dirty="0"/>
              <a:t>EPS Technical Committees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325" y="938781"/>
            <a:ext cx="4720855" cy="478465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A1"/>
                </a:solidFill>
              </a:rPr>
              <a:t>Materials &amp; Processes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66A1"/>
                </a:solidFill>
              </a:rPr>
              <a:t>Chair:  Bing Dang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A1"/>
                </a:solidFill>
              </a:rPr>
              <a:t>High Density Substrates &amp; Boards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66A1"/>
                </a:solidFill>
              </a:rPr>
              <a:t>Chair: </a:t>
            </a:r>
            <a:r>
              <a:rPr lang="en-US" sz="1900" dirty="0" err="1" smtClean="0">
                <a:solidFill>
                  <a:srgbClr val="0066A1"/>
                </a:solidFill>
              </a:rPr>
              <a:t>Yasumitsu</a:t>
            </a:r>
            <a:r>
              <a:rPr lang="en-US" sz="1900" dirty="0" smtClean="0">
                <a:solidFill>
                  <a:srgbClr val="0066A1"/>
                </a:solidFill>
              </a:rPr>
              <a:t> </a:t>
            </a:r>
            <a:r>
              <a:rPr lang="en-US" sz="1900" dirty="0" err="1" smtClean="0">
                <a:solidFill>
                  <a:srgbClr val="0066A1"/>
                </a:solidFill>
              </a:rPr>
              <a:t>Orii</a:t>
            </a:r>
            <a:endParaRPr lang="en-US" sz="1900" dirty="0">
              <a:solidFill>
                <a:srgbClr val="0066A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A1"/>
                </a:solidFill>
              </a:rPr>
              <a:t>Electrical Design, Modeling &amp;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66A1"/>
                </a:solidFill>
              </a:rPr>
              <a:t>Chair: Dale Becker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A1"/>
                </a:solidFill>
              </a:rPr>
              <a:t>Thermal &amp; Mechanical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66A1"/>
                </a:solidFill>
              </a:rPr>
              <a:t>Chair:  Dereje </a:t>
            </a:r>
            <a:r>
              <a:rPr lang="en-US" sz="1900" dirty="0" err="1">
                <a:solidFill>
                  <a:srgbClr val="0066A1"/>
                </a:solidFill>
              </a:rPr>
              <a:t>Agonafer</a:t>
            </a:r>
            <a:endParaRPr lang="en-US" sz="1900" dirty="0">
              <a:solidFill>
                <a:srgbClr val="0066A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A1"/>
                </a:solidFill>
              </a:rPr>
              <a:t>Emerging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66A1"/>
                </a:solidFill>
              </a:rPr>
              <a:t>Chair:  </a:t>
            </a:r>
            <a:r>
              <a:rPr lang="en-US" sz="1900" dirty="0" smtClean="0">
                <a:solidFill>
                  <a:srgbClr val="0066A1"/>
                </a:solidFill>
              </a:rPr>
              <a:t>Karlheinz Bock</a:t>
            </a:r>
            <a:endParaRPr lang="en-US" sz="1900" dirty="0">
              <a:solidFill>
                <a:srgbClr val="0066A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A1"/>
                </a:solidFill>
              </a:rPr>
              <a:t>Nanotechnology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66A1"/>
                </a:solidFill>
              </a:rPr>
              <a:t>Chairs: Americas: Raj M. </a:t>
            </a:r>
            <a:r>
              <a:rPr lang="en-US" sz="1900" dirty="0" err="1">
                <a:solidFill>
                  <a:srgbClr val="0066A1"/>
                </a:solidFill>
              </a:rPr>
              <a:t>Pulugurtha</a:t>
            </a:r>
            <a:r>
              <a:rPr lang="en-US" sz="1900" dirty="0">
                <a:solidFill>
                  <a:srgbClr val="0066A1"/>
                </a:solidFill>
              </a:rPr>
              <a:t>, Europe: </a:t>
            </a:r>
            <a:r>
              <a:rPr lang="en-US" u="sng" dirty="0"/>
              <a:t>Attila </a:t>
            </a:r>
            <a:r>
              <a:rPr lang="en-US" u="sng" dirty="0" err="1"/>
              <a:t>Bonyar</a:t>
            </a:r>
            <a:r>
              <a:rPr lang="en-US" sz="1900" dirty="0" smtClean="0">
                <a:solidFill>
                  <a:srgbClr val="0066A1"/>
                </a:solidFill>
              </a:rPr>
              <a:t>, </a:t>
            </a:r>
            <a:r>
              <a:rPr lang="en-US" sz="1900" dirty="0">
                <a:solidFill>
                  <a:srgbClr val="0066A1"/>
                </a:solidFill>
              </a:rPr>
              <a:t>Asia</a:t>
            </a:r>
            <a:r>
              <a:rPr lang="en-US" sz="1900" dirty="0" smtClean="0">
                <a:solidFill>
                  <a:srgbClr val="0066A1"/>
                </a:solidFill>
              </a:rPr>
              <a:t>: Katsuaki </a:t>
            </a:r>
            <a:r>
              <a:rPr lang="en-US" sz="1900" dirty="0" err="1">
                <a:solidFill>
                  <a:srgbClr val="0066A1"/>
                </a:solidFill>
              </a:rPr>
              <a:t>Suganuma</a:t>
            </a:r>
            <a:endParaRPr lang="en-US" sz="1900" dirty="0">
              <a:solidFill>
                <a:srgbClr val="0066A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10542" y="938782"/>
            <a:ext cx="4533457" cy="125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66A1"/>
                </a:solidFill>
              </a:rPr>
              <a:t>Power &amp; Energy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</a:rPr>
              <a:t>Chair:  Patrick </a:t>
            </a:r>
            <a:r>
              <a:rPr lang="en-US" dirty="0" err="1">
                <a:solidFill>
                  <a:srgbClr val="0066A1"/>
                </a:solidFill>
              </a:rPr>
              <a:t>McCluskey</a:t>
            </a:r>
            <a:endParaRPr lang="en-US" dirty="0">
              <a:solidFill>
                <a:srgbClr val="0066A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66A1"/>
                </a:solidFill>
              </a:rPr>
              <a:t>RF &amp; </a:t>
            </a:r>
            <a:r>
              <a:rPr lang="en-US" sz="2200" b="1" dirty="0" err="1">
                <a:solidFill>
                  <a:srgbClr val="0066A1"/>
                </a:solidFill>
              </a:rPr>
              <a:t>Thz</a:t>
            </a:r>
            <a:r>
              <a:rPr lang="en-US" sz="2200" b="1" dirty="0">
                <a:solidFill>
                  <a:srgbClr val="0066A1"/>
                </a:solidFill>
              </a:rPr>
              <a:t> Technologies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</a:rPr>
              <a:t>Chair: Manos </a:t>
            </a:r>
            <a:r>
              <a:rPr lang="en-US" dirty="0" err="1">
                <a:solidFill>
                  <a:srgbClr val="0066A1"/>
                </a:solidFill>
              </a:rPr>
              <a:t>Tentzeris</a:t>
            </a:r>
            <a:r>
              <a:rPr lang="en-US" dirty="0">
                <a:solidFill>
                  <a:srgbClr val="0066A1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66A1"/>
                </a:solidFill>
              </a:rPr>
              <a:t>Sustainability &amp; Green </a:t>
            </a:r>
            <a:r>
              <a:rPr lang="en-US" sz="2200" b="1" dirty="0">
                <a:solidFill>
                  <a:srgbClr val="0066A1"/>
                </a:solidFill>
              </a:rPr>
              <a:t>Electronics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</a:rPr>
              <a:t>Chair: </a:t>
            </a:r>
            <a:r>
              <a:rPr lang="en-US" dirty="0" smtClean="0">
                <a:solidFill>
                  <a:srgbClr val="0066A1"/>
                </a:solidFill>
              </a:rPr>
              <a:t>Nils </a:t>
            </a:r>
            <a:r>
              <a:rPr lang="en-US" dirty="0">
                <a:solidFill>
                  <a:srgbClr val="0066A1"/>
                </a:solidFill>
              </a:rPr>
              <a:t>F. </a:t>
            </a:r>
            <a:r>
              <a:rPr lang="en-US" dirty="0" err="1">
                <a:solidFill>
                  <a:srgbClr val="0066A1"/>
                </a:solidFill>
              </a:rPr>
              <a:t>Nissen</a:t>
            </a:r>
            <a:endParaRPr lang="en-US" dirty="0">
              <a:solidFill>
                <a:srgbClr val="0066A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66A1"/>
                </a:solidFill>
              </a:rPr>
              <a:t>Photonics - Communication, Sensing, Lighting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</a:rPr>
              <a:t>Chair: Gnyaneshwar Ramakrishna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66A1"/>
                </a:solidFill>
              </a:rPr>
              <a:t>3D/TSV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</a:rPr>
              <a:t>Chair: </a:t>
            </a:r>
            <a:r>
              <a:rPr lang="en-US" dirty="0" smtClean="0">
                <a:solidFill>
                  <a:srgbClr val="0066A1"/>
                </a:solidFill>
              </a:rPr>
              <a:t>Peter </a:t>
            </a:r>
            <a:r>
              <a:rPr lang="en-US" dirty="0" err="1" smtClean="0">
                <a:solidFill>
                  <a:srgbClr val="0066A1"/>
                </a:solidFill>
              </a:rPr>
              <a:t>Ramm</a:t>
            </a:r>
            <a:endParaRPr lang="en-US" dirty="0">
              <a:solidFill>
                <a:srgbClr val="0066A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66A1"/>
                </a:solidFill>
              </a:rPr>
              <a:t>Reliability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A1"/>
                </a:solidFill>
              </a:rPr>
              <a:t>Chair: Richard Rao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1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3643" y="41901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5B84D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Peer-Reviewed Technical </a:t>
            </a:r>
            <a:r>
              <a:rPr lang="en-US" sz="4000" dirty="0" smtClean="0">
                <a:solidFill>
                  <a:srgbClr val="5B84D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uropol" pitchFamily="34" charset="0"/>
              </a:rPr>
              <a:t>Publication</a:t>
            </a:r>
            <a:endParaRPr lang="en-US" sz="4000" dirty="0">
              <a:solidFill>
                <a:srgbClr val="5B84D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0" dirty="0">
              <a:solidFill>
                <a:srgbClr val="5B84D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uropol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328866" y="1140509"/>
            <a:ext cx="3390900" cy="43914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221">
            <a:off x="1545566" y="1424615"/>
            <a:ext cx="3276600" cy="42688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047">
            <a:off x="3119618" y="1249461"/>
            <a:ext cx="3092048" cy="402749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369" y="5281999"/>
            <a:ext cx="451899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VP </a:t>
            </a:r>
            <a:r>
              <a:rPr lang="en-US" dirty="0"/>
              <a:t>Publications – </a:t>
            </a:r>
            <a:r>
              <a:rPr lang="en-US" dirty="0" smtClean="0"/>
              <a:t>Dr. Ravi Mahajan, Intel</a:t>
            </a:r>
            <a:endParaRPr lang="en-US" dirty="0"/>
          </a:p>
          <a:p>
            <a:r>
              <a:rPr lang="en-US" dirty="0" smtClean="0"/>
              <a:t>CPMT Transactions, Monthly </a:t>
            </a:r>
            <a:r>
              <a:rPr lang="en-US" dirty="0" err="1" smtClean="0"/>
              <a:t>eNewsletter</a:t>
            </a:r>
            <a:r>
              <a:rPr lang="en-US" dirty="0" smtClean="0"/>
              <a:t>,  and </a:t>
            </a:r>
          </a:p>
          <a:p>
            <a:r>
              <a:rPr lang="en-US" dirty="0" smtClean="0"/>
              <a:t>Bi-Annual printed Newsletter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93823" y="2057544"/>
            <a:ext cx="2650444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Transactions on CPMT</a:t>
            </a:r>
          </a:p>
          <a:p>
            <a:r>
              <a:rPr lang="en-US" dirty="0" smtClean="0"/>
              <a:t>-    535 submissions (2019)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269 p</a:t>
            </a:r>
            <a:r>
              <a:rPr lang="en-US" dirty="0" smtClean="0">
                <a:solidFill>
                  <a:schemeClr val="tx1"/>
                </a:solidFill>
              </a:rPr>
              <a:t>apers published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Impact </a:t>
            </a:r>
            <a:r>
              <a:rPr lang="en-US" dirty="0">
                <a:solidFill>
                  <a:schemeClr val="tx1"/>
                </a:solidFill>
              </a:rPr>
              <a:t>Factor: </a:t>
            </a:r>
            <a:r>
              <a:rPr lang="en-US" dirty="0" smtClean="0">
                <a:solidFill>
                  <a:schemeClr val="tx1"/>
                </a:solidFill>
              </a:rPr>
              <a:t>~ 1.88 (2019)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Xplore</a:t>
            </a:r>
            <a:r>
              <a:rPr lang="en-US" dirty="0" smtClean="0"/>
              <a:t> </a:t>
            </a:r>
            <a:r>
              <a:rPr lang="en-US" dirty="0"/>
              <a:t>Usage: </a:t>
            </a:r>
            <a:r>
              <a:rPr lang="en-US" dirty="0" smtClean="0"/>
              <a:t>45,000+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Citations: ~ 5000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(</a:t>
            </a:r>
            <a:r>
              <a:rPr lang="en-US" dirty="0">
                <a:solidFill>
                  <a:schemeClr val="tx1"/>
                </a:solidFill>
              </a:rPr>
              <a:t>2014-2019)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40011" y="2815759"/>
            <a:ext cx="2268703" cy="3293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Financial Sponsor</a:t>
            </a:r>
          </a:p>
          <a:p>
            <a:r>
              <a:rPr lang="en-US" dirty="0" smtClean="0"/>
              <a:t>ECTC</a:t>
            </a:r>
            <a:endParaRPr lang="en-US" dirty="0"/>
          </a:p>
          <a:p>
            <a:r>
              <a:rPr lang="en-US" dirty="0"/>
              <a:t>EDAPS</a:t>
            </a:r>
          </a:p>
          <a:p>
            <a:r>
              <a:rPr lang="en-US" dirty="0"/>
              <a:t>HOLM</a:t>
            </a:r>
          </a:p>
          <a:p>
            <a:r>
              <a:rPr lang="en-US" dirty="0" smtClean="0"/>
              <a:t>ICSJ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Therm</a:t>
            </a:r>
            <a:endParaRPr lang="en-US" dirty="0" smtClean="0"/>
          </a:p>
          <a:p>
            <a:r>
              <a:rPr lang="en-US" dirty="0" smtClean="0"/>
              <a:t>SPI</a:t>
            </a:r>
            <a:endParaRPr lang="en-US" dirty="0"/>
          </a:p>
          <a:p>
            <a:r>
              <a:rPr lang="en-US" dirty="0" smtClean="0"/>
              <a:t>3DIC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05538"/>
            <a:ext cx="485775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299470" y="2815759"/>
            <a:ext cx="1610793" cy="3356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 Sponsor</a:t>
            </a:r>
          </a:p>
          <a:p>
            <a:r>
              <a:rPr lang="en-US" dirty="0" smtClean="0"/>
              <a:t>EPEPS</a:t>
            </a:r>
          </a:p>
          <a:p>
            <a:r>
              <a:rPr lang="en-US" dirty="0"/>
              <a:t>EPTC</a:t>
            </a:r>
          </a:p>
          <a:p>
            <a:r>
              <a:rPr lang="en-US" dirty="0" smtClean="0"/>
              <a:t>ESTC</a:t>
            </a:r>
          </a:p>
          <a:p>
            <a:r>
              <a:rPr lang="en-US" dirty="0" smtClean="0"/>
              <a:t>IEMT</a:t>
            </a:r>
          </a:p>
          <a:p>
            <a:r>
              <a:rPr lang="en-US" dirty="0" smtClean="0"/>
              <a:t>EMAP</a:t>
            </a:r>
            <a:endParaRPr lang="en-US" dirty="0"/>
          </a:p>
          <a:p>
            <a:r>
              <a:rPr lang="en-US" dirty="0" smtClean="0"/>
              <a:t>IWASI</a:t>
            </a:r>
            <a:endParaRPr lang="en-US" dirty="0"/>
          </a:p>
          <a:p>
            <a:r>
              <a:rPr lang="en-US" dirty="0" smtClean="0"/>
              <a:t>IWIPP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257507" y="2822413"/>
            <a:ext cx="1746252" cy="339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   </a:t>
            </a:r>
            <a:r>
              <a:rPr lang="en-US" sz="2400" b="1" dirty="0" smtClean="0"/>
              <a:t>Technical </a:t>
            </a:r>
          </a:p>
          <a:p>
            <a:r>
              <a:rPr lang="en-US" dirty="0" smtClean="0"/>
              <a:t>ASMC</a:t>
            </a:r>
          </a:p>
          <a:p>
            <a:r>
              <a:rPr lang="en-US" dirty="0" smtClean="0"/>
              <a:t>DTIP</a:t>
            </a:r>
          </a:p>
          <a:p>
            <a:r>
              <a:rPr lang="en-US" dirty="0" smtClean="0"/>
              <a:t>EDPS</a:t>
            </a:r>
          </a:p>
          <a:p>
            <a:r>
              <a:rPr lang="en-US" dirty="0" smtClean="0"/>
              <a:t>EMPC</a:t>
            </a:r>
            <a:endParaRPr lang="en-US" dirty="0"/>
          </a:p>
          <a:p>
            <a:r>
              <a:rPr lang="en-US" dirty="0"/>
              <a:t>EOS/ESD</a:t>
            </a:r>
          </a:p>
          <a:p>
            <a:r>
              <a:rPr lang="en-US" dirty="0" err="1" smtClean="0"/>
              <a:t>EuroSimE</a:t>
            </a:r>
            <a:endParaRPr lang="en-US" dirty="0" smtClean="0"/>
          </a:p>
          <a:p>
            <a:r>
              <a:rPr lang="en-US" dirty="0" smtClean="0"/>
              <a:t>ICEPT</a:t>
            </a:r>
          </a:p>
          <a:p>
            <a:r>
              <a:rPr lang="en-US" dirty="0" smtClean="0"/>
              <a:t>3D-PEIM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134142" y="2815759"/>
            <a:ext cx="2667269" cy="3389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Sponsor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ISSE</a:t>
            </a:r>
          </a:p>
          <a:p>
            <a:r>
              <a:rPr lang="en-US" dirty="0" smtClean="0"/>
              <a:t>MID</a:t>
            </a:r>
          </a:p>
          <a:p>
            <a:r>
              <a:rPr lang="en-US" dirty="0" err="1" smtClean="0"/>
              <a:t>NordPac</a:t>
            </a:r>
            <a:endParaRPr lang="en-US" dirty="0" smtClean="0"/>
          </a:p>
          <a:p>
            <a:r>
              <a:rPr lang="en-US" dirty="0" smtClean="0"/>
              <a:t>Pan Pacific</a:t>
            </a:r>
          </a:p>
          <a:p>
            <a:r>
              <a:rPr lang="en-US" dirty="0" smtClean="0"/>
              <a:t>SEMI THERM</a:t>
            </a:r>
          </a:p>
          <a:p>
            <a:r>
              <a:rPr lang="en-US" dirty="0" smtClean="0"/>
              <a:t>THERMINIC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49" y="239375"/>
            <a:ext cx="7409115" cy="25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2" y="371569"/>
            <a:ext cx="7886700" cy="553336"/>
          </a:xfrm>
        </p:spPr>
        <p:txBody>
          <a:bodyPr/>
          <a:lstStyle/>
          <a:p>
            <a:r>
              <a:rPr lang="en-US" dirty="0" smtClean="0"/>
              <a:t>EPS Awards &amp; Recognition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15" y="924905"/>
            <a:ext cx="1699657" cy="1671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59" y="1146137"/>
            <a:ext cx="60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66A1"/>
                </a:solidFill>
              </a:rPr>
              <a:t>IEEE Electronics Packaging Award</a:t>
            </a:r>
          </a:p>
          <a:p>
            <a:r>
              <a:rPr lang="en-US" sz="2400" b="1" dirty="0" smtClean="0">
                <a:solidFill>
                  <a:srgbClr val="0066A1"/>
                </a:solidFill>
              </a:rPr>
              <a:t>(IEEE Technical Field Award)</a:t>
            </a:r>
            <a:endParaRPr lang="en-US" sz="2400" b="1" dirty="0">
              <a:solidFill>
                <a:srgbClr val="0066A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56" y="2529474"/>
            <a:ext cx="700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9933"/>
                </a:solidFill>
              </a:rPr>
              <a:t>Outstanding Sustained Technical Contribution Award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8050" y="3070600"/>
            <a:ext cx="60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542"/>
                </a:solidFill>
              </a:rPr>
              <a:t>Electronics Manufacturing Technology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92" y="3647603"/>
            <a:ext cx="60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C0033"/>
                </a:solidFill>
              </a:rPr>
              <a:t>David Feldman Outstanding Contribution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0244" y="4182721"/>
            <a:ext cx="60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B5172"/>
                </a:solidFill>
              </a:rPr>
              <a:t>Exceptional Technical Achievement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467" y="4590388"/>
            <a:ext cx="380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</a:rPr>
              <a:t>Outstanding Young Engineer</a:t>
            </a:r>
            <a:endParaRPr lang="en-US" sz="2400" b="1" i="1" dirty="0">
              <a:solidFill>
                <a:srgbClr val="CC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4181" y="4915247"/>
            <a:ext cx="3349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33CCFF"/>
                </a:solidFill>
              </a:rPr>
              <a:t>Transactions Best Papers</a:t>
            </a:r>
            <a:endParaRPr lang="en-US" sz="2400" b="1" i="1" dirty="0">
              <a:solidFill>
                <a:srgbClr val="33CC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956" y="5291639"/>
            <a:ext cx="309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</a:rPr>
              <a:t>Regional Contributions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5299" y="5673681"/>
            <a:ext cx="543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PhD Fellowship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420</Words>
  <Application>Microsoft Office PowerPoint</Application>
  <PresentationFormat>On-screen Show (4:3)</PresentationFormat>
  <Paragraphs>137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Courier New</vt:lpstr>
      <vt:lpstr>LucidaGrande</vt:lpstr>
      <vt:lpstr>Neuropol</vt:lpstr>
      <vt:lpstr>Verdana</vt:lpstr>
      <vt:lpstr>Wingdings</vt:lpstr>
      <vt:lpstr>Theme 1</vt:lpstr>
      <vt:lpstr>This Presentation is supported by the IEEE Electronics Packaging Society’s Distinguished Lecturer Program </vt:lpstr>
      <vt:lpstr>IEEE at a Glance</vt:lpstr>
      <vt:lpstr>PowerPoint Presentation</vt:lpstr>
      <vt:lpstr>PowerPoint Presentation</vt:lpstr>
      <vt:lpstr>EPS Technical Committees</vt:lpstr>
      <vt:lpstr>PowerPoint Presentation</vt:lpstr>
      <vt:lpstr>PowerPoint Presentation</vt:lpstr>
      <vt:lpstr>EPS Awards &amp;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keywords>CTPClassification=CTP_NWR:VisualMarkings=</cp:keywords>
  <cp:lastModifiedBy>Manning, Denise</cp:lastModifiedBy>
  <cp:revision>192</cp:revision>
  <cp:lastPrinted>2017-06-29T14:11:49Z</cp:lastPrinted>
  <dcterms:created xsi:type="dcterms:W3CDTF">2016-09-19T18:05:34Z</dcterms:created>
  <dcterms:modified xsi:type="dcterms:W3CDTF">2020-07-23T16:56:14Z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c32b2aba-e622-4384-845c-ca37ca16bcd5</vt:lpwstr>
  </property>
  <property fmtid="{D5CDD505-2E9C-101B-9397-08002B2CF9AE}" pid="3" name="CTP_TimeStamp">
    <vt:lpwstr>2017-11-15 13:37:38Z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